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Baloo" charset="1" panose="03080902040302020200"/>
      <p:regular r:id="rId17"/>
    </p:embeddedFont>
    <p:embeddedFont>
      <p:font typeface="Clear Sans" charset="1" panose="020B0503030202020304"/>
      <p:regular r:id="rId18"/>
    </p:embeddedFont>
    <p:embeddedFont>
      <p:font typeface="DejaVu Serif Bold" charset="1" panose="02060803050605020204"/>
      <p:regular r:id="rId19"/>
    </p:embeddedFont>
    <p:embeddedFont>
      <p:font typeface="Noto Sans Bold" charset="1" panose="020B0802040504020204"/>
      <p:regular r:id="rId20"/>
    </p:embeddedFont>
    <p:embeddedFont>
      <p:font typeface="Noto Serif Display" charset="1" panose="02020502080505020204"/>
      <p:regular r:id="rId21"/>
    </p:embeddedFont>
    <p:embeddedFont>
      <p:font typeface="DejaVu Serif" charset="1" panose="02060603050605020204"/>
      <p:regular r:id="rId22"/>
    </p:embeddedFont>
    <p:embeddedFont>
      <p:font typeface="Asap" charset="1" panose="020F0504030202060203"/>
      <p:regular r:id="rId23"/>
    </p:embeddedFont>
    <p:embeddedFont>
      <p:font typeface="Saira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gif" Type="http://schemas.openxmlformats.org/officeDocument/2006/relationships/image"/><Relationship Id="rId4"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gif" Type="http://schemas.openxmlformats.org/officeDocument/2006/relationships/image"/><Relationship Id="rId4" Target="../media/image1.gif"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gif" Type="http://schemas.openxmlformats.org/officeDocument/2006/relationships/image"/><Relationship Id="rId6" Target="../media/image13.gif" Type="http://schemas.openxmlformats.org/officeDocument/2006/relationships/image"/><Relationship Id="rId7" Target="../media/image14.gif" Type="http://schemas.openxmlformats.org/officeDocument/2006/relationships/image"/><Relationship Id="rId8"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gif" Type="http://schemas.openxmlformats.org/officeDocument/2006/relationships/image"/><Relationship Id="rId3" Target="../media/image3.gif" Type="http://schemas.openxmlformats.org/officeDocument/2006/relationships/image"/><Relationship Id="rId4"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grpSp>
        <p:nvGrpSpPr>
          <p:cNvPr name="Group 2" id="2"/>
          <p:cNvGrpSpPr/>
          <p:nvPr/>
        </p:nvGrpSpPr>
        <p:grpSpPr>
          <a:xfrm rot="0">
            <a:off x="1252859" y="528779"/>
            <a:ext cx="15555091" cy="5052676"/>
            <a:chOff x="0" y="0"/>
            <a:chExt cx="20740121" cy="6736902"/>
          </a:xfrm>
        </p:grpSpPr>
        <p:sp>
          <p:nvSpPr>
            <p:cNvPr name="TextBox 3" id="3"/>
            <p:cNvSpPr txBox="true"/>
            <p:nvPr/>
          </p:nvSpPr>
          <p:spPr>
            <a:xfrm rot="0">
              <a:off x="0" y="1272739"/>
              <a:ext cx="20740121" cy="3692525"/>
            </a:xfrm>
            <a:prstGeom prst="rect">
              <a:avLst/>
            </a:prstGeom>
          </p:spPr>
          <p:txBody>
            <a:bodyPr anchor="t" rtlCol="false" tIns="0" lIns="0" bIns="0" rIns="0">
              <a:spAutoFit/>
            </a:bodyPr>
            <a:lstStyle/>
            <a:p>
              <a:pPr algn="ctr">
                <a:lnSpc>
                  <a:spcPts val="10920"/>
                </a:lnSpc>
              </a:pPr>
              <a:r>
                <a:rPr lang="en-US" sz="9100">
                  <a:solidFill>
                    <a:srgbClr val="FFFAEF"/>
                  </a:solidFill>
                  <a:latin typeface="Baloo"/>
                  <a:ea typeface="Baloo"/>
                  <a:cs typeface="Baloo"/>
                  <a:sym typeface="Baloo"/>
                </a:rPr>
                <a:t> Giới thiệu về WordPress và WooCommerce</a:t>
              </a:r>
            </a:p>
          </p:txBody>
        </p:sp>
        <p:sp>
          <p:nvSpPr>
            <p:cNvPr name="TextBox 4" id="4"/>
            <p:cNvSpPr txBox="true"/>
            <p:nvPr/>
          </p:nvSpPr>
          <p:spPr>
            <a:xfrm rot="0">
              <a:off x="0" y="5840564"/>
              <a:ext cx="20740121" cy="902547"/>
            </a:xfrm>
            <a:prstGeom prst="rect">
              <a:avLst/>
            </a:prstGeom>
          </p:spPr>
          <p:txBody>
            <a:bodyPr anchor="t" rtlCol="false" tIns="0" lIns="0" bIns="0" rIns="0">
              <a:spAutoFit/>
            </a:bodyPr>
            <a:lstStyle/>
            <a:p>
              <a:pPr algn="ctr">
                <a:lnSpc>
                  <a:spcPts val="5740"/>
                </a:lnSpc>
              </a:pPr>
              <a:r>
                <a:rPr lang="en-US" sz="4100">
                  <a:solidFill>
                    <a:srgbClr val="FFFAEF"/>
                  </a:solidFill>
                  <a:latin typeface="Clear Sans"/>
                  <a:ea typeface="Clear Sans"/>
                  <a:cs typeface="Clear Sans"/>
                  <a:sym typeface="Clear Sans"/>
                </a:rPr>
                <a:t>Thuyết trình bởi Nhóm 1</a:t>
              </a:r>
            </a:p>
          </p:txBody>
        </p:sp>
        <p:sp>
          <p:nvSpPr>
            <p:cNvPr name="TextBox 5" id="5"/>
            <p:cNvSpPr txBox="true"/>
            <p:nvPr/>
          </p:nvSpPr>
          <p:spPr>
            <a:xfrm rot="0">
              <a:off x="0" y="-69779"/>
              <a:ext cx="20740121" cy="729615"/>
            </a:xfrm>
            <a:prstGeom prst="rect">
              <a:avLst/>
            </a:prstGeom>
          </p:spPr>
          <p:txBody>
            <a:bodyPr anchor="t" rtlCol="false" tIns="0" lIns="0" bIns="0" rIns="0">
              <a:spAutoFit/>
            </a:bodyPr>
            <a:lstStyle/>
            <a:p>
              <a:pPr algn="ctr">
                <a:lnSpc>
                  <a:spcPts val="4620"/>
                </a:lnSpc>
              </a:pPr>
            </a:p>
          </p:txBody>
        </p:sp>
      </p:grpSp>
      <p:pic>
        <p:nvPicPr>
          <p:cNvPr name="Picture 6" id="6"/>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7" id="7"/>
          <p:cNvGrpSpPr/>
          <p:nvPr/>
        </p:nvGrpSpPr>
        <p:grpSpPr>
          <a:xfrm rot="0">
            <a:off x="1028700" y="1028700"/>
            <a:ext cx="367402" cy="346352"/>
            <a:chOff x="0" y="0"/>
            <a:chExt cx="489869" cy="461803"/>
          </a:xfrm>
        </p:grpSpPr>
        <p:sp>
          <p:nvSpPr>
            <p:cNvPr name="AutoShape 8" id="8"/>
            <p:cNvSpPr/>
            <p:nvPr/>
          </p:nvSpPr>
          <p:spPr>
            <a:xfrm rot="0">
              <a:off x="0" y="0"/>
              <a:ext cx="489869" cy="0"/>
            </a:xfrm>
            <a:prstGeom prst="line">
              <a:avLst/>
            </a:prstGeom>
            <a:ln cap="rnd" w="50800">
              <a:solidFill>
                <a:srgbClr val="FFFAEF"/>
              </a:solidFill>
              <a:prstDash val="solid"/>
              <a:headEnd type="none" len="sm" w="sm"/>
              <a:tailEnd type="none" len="sm" w="sm"/>
            </a:ln>
          </p:spPr>
        </p:sp>
        <p:sp>
          <p:nvSpPr>
            <p:cNvPr name="AutoShape 9" id="9"/>
            <p:cNvSpPr/>
            <p:nvPr/>
          </p:nvSpPr>
          <p:spPr>
            <a:xfrm rot="0">
              <a:off x="0" y="205275"/>
              <a:ext cx="489869" cy="0"/>
            </a:xfrm>
            <a:prstGeom prst="line">
              <a:avLst/>
            </a:prstGeom>
            <a:ln cap="rnd" w="50800">
              <a:solidFill>
                <a:srgbClr val="FFFAEF"/>
              </a:solidFill>
              <a:prstDash val="solid"/>
              <a:headEnd type="none" len="sm" w="sm"/>
              <a:tailEnd type="none" len="sm" w="sm"/>
            </a:ln>
          </p:spPr>
        </p:sp>
        <p:sp>
          <p:nvSpPr>
            <p:cNvPr name="AutoShape 10" id="10"/>
            <p:cNvSpPr/>
            <p:nvPr/>
          </p:nvSpPr>
          <p:spPr>
            <a:xfrm rot="0">
              <a:off x="0" y="410931"/>
              <a:ext cx="489869" cy="0"/>
            </a:xfrm>
            <a:prstGeom prst="line">
              <a:avLst/>
            </a:prstGeom>
            <a:ln cap="rnd" w="50800">
              <a:solidFill>
                <a:srgbClr val="FFFAEF"/>
              </a:solidFill>
              <a:prstDash val="solid"/>
              <a:headEnd type="none" len="sm" w="sm"/>
              <a:tailEnd type="none" len="sm" w="sm"/>
            </a:ln>
          </p:spPr>
        </p:sp>
      </p:grpSp>
      <p:grpSp>
        <p:nvGrpSpPr>
          <p:cNvPr name="Group 11" id="11"/>
          <p:cNvGrpSpPr/>
          <p:nvPr/>
        </p:nvGrpSpPr>
        <p:grpSpPr>
          <a:xfrm rot="0">
            <a:off x="16356600" y="9076225"/>
            <a:ext cx="902700" cy="182075"/>
            <a:chOff x="0" y="0"/>
            <a:chExt cx="2128209" cy="429260"/>
          </a:xfrm>
        </p:grpSpPr>
        <p:sp>
          <p:nvSpPr>
            <p:cNvPr name="Freeform 12" id="12"/>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13" id="13"/>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sp>
        <p:nvSpPr>
          <p:cNvPr name="TextBox 14" id="14"/>
          <p:cNvSpPr txBox="true"/>
          <p:nvPr/>
        </p:nvSpPr>
        <p:spPr>
          <a:xfrm rot="0">
            <a:off x="227158" y="6141884"/>
            <a:ext cx="17833684" cy="1839595"/>
          </a:xfrm>
          <a:prstGeom prst="rect">
            <a:avLst/>
          </a:prstGeom>
        </p:spPr>
        <p:txBody>
          <a:bodyPr anchor="t" rtlCol="false" tIns="0" lIns="0" bIns="0" rIns="0">
            <a:spAutoFit/>
          </a:bodyPr>
          <a:lstStyle/>
          <a:p>
            <a:pPr algn="ctr">
              <a:lnSpc>
                <a:spcPts val="7279"/>
              </a:lnSpc>
            </a:pPr>
            <a:r>
              <a:rPr lang="en-US" sz="5199">
                <a:solidFill>
                  <a:srgbClr val="FFFAEF"/>
                </a:solidFill>
                <a:latin typeface="DejaVu Serif Bold"/>
                <a:ea typeface="DejaVu Serif Bold"/>
                <a:cs typeface="DejaVu Serif Bold"/>
                <a:sym typeface="DejaVu Serif Bold"/>
              </a:rPr>
              <a:t> Nền tảng xây dựng website và cửa hàng trực tuyến phổ biến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sp>
        <p:nvSpPr>
          <p:cNvPr name="Freeform 2" id="2"/>
          <p:cNvSpPr/>
          <p:nvPr/>
        </p:nvSpPr>
        <p:spPr>
          <a:xfrm flipH="false" flipV="false" rot="0">
            <a:off x="170157" y="5143500"/>
            <a:ext cx="9153660" cy="4691445"/>
          </a:xfrm>
          <a:custGeom>
            <a:avLst/>
            <a:gdLst/>
            <a:ahLst/>
            <a:cxnLst/>
            <a:rect r="r" b="b" t="t" l="l"/>
            <a:pathLst>
              <a:path h="4691445" w="9153660">
                <a:moveTo>
                  <a:pt x="0" y="0"/>
                </a:moveTo>
                <a:lnTo>
                  <a:pt x="9153659" y="0"/>
                </a:lnTo>
                <a:lnTo>
                  <a:pt x="9153659" y="4691445"/>
                </a:lnTo>
                <a:lnTo>
                  <a:pt x="0" y="4691445"/>
                </a:lnTo>
                <a:lnTo>
                  <a:pt x="0" y="0"/>
                </a:lnTo>
                <a:close/>
              </a:path>
            </a:pathLst>
          </a:custGeom>
          <a:blipFill>
            <a:blip r:embed="rId2"/>
            <a:stretch>
              <a:fillRect l="-7402" t="0" r="-7402" b="0"/>
            </a:stretch>
          </a:blipFill>
        </p:spPr>
      </p:sp>
      <p:sp>
        <p:nvSpPr>
          <p:cNvPr name="Freeform 3" id="3"/>
          <p:cNvSpPr/>
          <p:nvPr/>
        </p:nvSpPr>
        <p:spPr>
          <a:xfrm flipH="false" flipV="false" rot="0">
            <a:off x="9856350" y="6030516"/>
            <a:ext cx="8280177" cy="4010711"/>
          </a:xfrm>
          <a:custGeom>
            <a:avLst/>
            <a:gdLst/>
            <a:ahLst/>
            <a:cxnLst/>
            <a:rect r="r" b="b" t="t" l="l"/>
            <a:pathLst>
              <a:path h="4010711" w="8280177">
                <a:moveTo>
                  <a:pt x="0" y="0"/>
                </a:moveTo>
                <a:lnTo>
                  <a:pt x="8280177" y="0"/>
                </a:lnTo>
                <a:lnTo>
                  <a:pt x="8280177" y="4010710"/>
                </a:lnTo>
                <a:lnTo>
                  <a:pt x="0" y="4010710"/>
                </a:lnTo>
                <a:lnTo>
                  <a:pt x="0" y="0"/>
                </a:lnTo>
                <a:close/>
              </a:path>
            </a:pathLst>
          </a:custGeom>
          <a:blipFill>
            <a:blip r:embed="rId3"/>
            <a:stretch>
              <a:fillRect l="0" t="0" r="0" b="0"/>
            </a:stretch>
          </a:blipFill>
        </p:spPr>
      </p:sp>
      <p:sp>
        <p:nvSpPr>
          <p:cNvPr name="TextBox 4" id="4"/>
          <p:cNvSpPr txBox="true"/>
          <p:nvPr/>
        </p:nvSpPr>
        <p:spPr>
          <a:xfrm rot="0">
            <a:off x="0" y="9525"/>
            <a:ext cx="11280171" cy="1682501"/>
          </a:xfrm>
          <a:prstGeom prst="rect">
            <a:avLst/>
          </a:prstGeom>
        </p:spPr>
        <p:txBody>
          <a:bodyPr anchor="t" rtlCol="false" tIns="0" lIns="0" bIns="0" rIns="0">
            <a:spAutoFit/>
          </a:bodyPr>
          <a:lstStyle/>
          <a:p>
            <a:pPr algn="ctr">
              <a:lnSpc>
                <a:spcPts val="6661"/>
              </a:lnSpc>
              <a:spcBef>
                <a:spcPct val="0"/>
              </a:spcBef>
            </a:pPr>
            <a:r>
              <a:rPr lang="en-US" sz="5551">
                <a:solidFill>
                  <a:srgbClr val="000000"/>
                </a:solidFill>
                <a:latin typeface="Baloo"/>
                <a:ea typeface="Baloo"/>
                <a:cs typeface="Baloo"/>
                <a:sym typeface="Baloo"/>
              </a:rPr>
              <a:t>Tạo sản phẩm và thiết lập thanh toán trên wooCommerce</a:t>
            </a:r>
          </a:p>
        </p:txBody>
      </p:sp>
      <p:sp>
        <p:nvSpPr>
          <p:cNvPr name="TextBox 5" id="5"/>
          <p:cNvSpPr txBox="true"/>
          <p:nvPr/>
        </p:nvSpPr>
        <p:spPr>
          <a:xfrm rot="0">
            <a:off x="-170157" y="1881214"/>
            <a:ext cx="9493973" cy="2783318"/>
          </a:xfrm>
          <a:prstGeom prst="rect">
            <a:avLst/>
          </a:prstGeom>
        </p:spPr>
        <p:txBody>
          <a:bodyPr anchor="t" rtlCol="false" tIns="0" lIns="0" bIns="0" rIns="0">
            <a:spAutoFit/>
          </a:bodyPr>
          <a:lstStyle/>
          <a:p>
            <a:pPr algn="ctr">
              <a:lnSpc>
                <a:spcPts val="3130"/>
              </a:lnSpc>
              <a:spcBef>
                <a:spcPct val="0"/>
              </a:spcBef>
            </a:pPr>
            <a:r>
              <a:rPr lang="en-US" sz="2609">
                <a:solidFill>
                  <a:srgbClr val="000000"/>
                </a:solidFill>
                <a:latin typeface="Baloo"/>
                <a:ea typeface="Baloo"/>
                <a:cs typeface="Baloo"/>
                <a:sym typeface="Baloo"/>
              </a:rPr>
              <a:t>T</a:t>
            </a:r>
            <a:r>
              <a:rPr lang="en-US" sz="2609">
                <a:solidFill>
                  <a:srgbClr val="000000"/>
                </a:solidFill>
                <a:latin typeface="Baloo"/>
                <a:ea typeface="Baloo"/>
                <a:cs typeface="Baloo"/>
                <a:sym typeface="Baloo"/>
              </a:rPr>
              <a:t>hêm sản phẩm vào WooCommerce</a:t>
            </a:r>
          </a:p>
          <a:p>
            <a:pPr algn="ctr">
              <a:lnSpc>
                <a:spcPts val="3130"/>
              </a:lnSpc>
              <a:spcBef>
                <a:spcPct val="0"/>
              </a:spcBef>
            </a:pPr>
            <a:r>
              <a:rPr lang="en-US" sz="2609">
                <a:solidFill>
                  <a:srgbClr val="000000"/>
                </a:solidFill>
                <a:latin typeface="Baloo"/>
                <a:ea typeface="Baloo"/>
                <a:cs typeface="Baloo"/>
                <a:sym typeface="Baloo"/>
              </a:rPr>
              <a:t>Bước 1: Tạo một sản phẩm mới và thêm tiêu đề và mô tả</a:t>
            </a:r>
          </a:p>
          <a:p>
            <a:pPr algn="ctr">
              <a:lnSpc>
                <a:spcPts val="3130"/>
              </a:lnSpc>
              <a:spcBef>
                <a:spcPct val="0"/>
              </a:spcBef>
            </a:pPr>
            <a:r>
              <a:rPr lang="en-US" sz="2609">
                <a:solidFill>
                  <a:srgbClr val="000000"/>
                </a:solidFill>
                <a:latin typeface="Baloo"/>
                <a:ea typeface="Baloo"/>
                <a:cs typeface="Baloo"/>
                <a:sym typeface="Baloo"/>
              </a:rPr>
              <a:t>Bước 2: Chọn loại sản phẩm.</a:t>
            </a:r>
          </a:p>
          <a:p>
            <a:pPr algn="ctr">
              <a:lnSpc>
                <a:spcPts val="3130"/>
              </a:lnSpc>
              <a:spcBef>
                <a:spcPct val="0"/>
              </a:spcBef>
            </a:pPr>
            <a:r>
              <a:rPr lang="en-US" sz="2609">
                <a:solidFill>
                  <a:srgbClr val="000000"/>
                </a:solidFill>
                <a:latin typeface="Baloo"/>
                <a:ea typeface="Baloo"/>
                <a:cs typeface="Baloo"/>
                <a:sym typeface="Baloo"/>
              </a:rPr>
              <a:t>Bước 3: Điền dữ liệu sản phẩm.</a:t>
            </a:r>
          </a:p>
          <a:p>
            <a:pPr algn="ctr">
              <a:lnSpc>
                <a:spcPts val="3130"/>
              </a:lnSpc>
              <a:spcBef>
                <a:spcPct val="0"/>
              </a:spcBef>
            </a:pPr>
            <a:r>
              <a:rPr lang="en-US" sz="2609">
                <a:solidFill>
                  <a:srgbClr val="000000"/>
                </a:solidFill>
                <a:latin typeface="Baloo"/>
                <a:ea typeface="Baloo"/>
                <a:cs typeface="Baloo"/>
                <a:sym typeface="Baloo"/>
              </a:rPr>
              <a:t>Bước 4: Thêm mô tả ngắn gọn súc tích và hấp dẫn.</a:t>
            </a:r>
          </a:p>
          <a:p>
            <a:pPr algn="ctr">
              <a:lnSpc>
                <a:spcPts val="3130"/>
              </a:lnSpc>
              <a:spcBef>
                <a:spcPct val="0"/>
              </a:spcBef>
            </a:pPr>
            <a:r>
              <a:rPr lang="en-US" sz="2609">
                <a:solidFill>
                  <a:srgbClr val="000000"/>
                </a:solidFill>
                <a:latin typeface="Baloo"/>
                <a:ea typeface="Baloo"/>
                <a:cs typeface="Baloo"/>
                <a:sym typeface="Baloo"/>
              </a:rPr>
              <a:t>Bước 5: Thêm một số thao tác hoàn thiện và xuất bản.</a:t>
            </a:r>
          </a:p>
          <a:p>
            <a:pPr algn="ctr">
              <a:lnSpc>
                <a:spcPts val="3130"/>
              </a:lnSpc>
              <a:spcBef>
                <a:spcPct val="0"/>
              </a:spcBef>
            </a:pPr>
            <a:r>
              <a:rPr lang="en-US" sz="2609">
                <a:solidFill>
                  <a:srgbClr val="000000"/>
                </a:solidFill>
                <a:latin typeface="Baloo"/>
                <a:ea typeface="Baloo"/>
                <a:cs typeface="Baloo"/>
                <a:sym typeface="Baloo"/>
              </a:rPr>
              <a:t>Tổng kết.</a:t>
            </a:r>
          </a:p>
        </p:txBody>
      </p:sp>
      <p:sp>
        <p:nvSpPr>
          <p:cNvPr name="TextBox 6" id="6"/>
          <p:cNvSpPr txBox="true"/>
          <p:nvPr/>
        </p:nvSpPr>
        <p:spPr>
          <a:xfrm rot="0">
            <a:off x="11280171" y="1540610"/>
            <a:ext cx="6856356" cy="4181163"/>
          </a:xfrm>
          <a:prstGeom prst="rect">
            <a:avLst/>
          </a:prstGeom>
        </p:spPr>
        <p:txBody>
          <a:bodyPr anchor="t" rtlCol="false" tIns="0" lIns="0" bIns="0" rIns="0">
            <a:spAutoFit/>
          </a:bodyPr>
          <a:lstStyle/>
          <a:p>
            <a:pPr algn="ctr">
              <a:lnSpc>
                <a:spcPts val="4105"/>
              </a:lnSpc>
              <a:spcBef>
                <a:spcPct val="0"/>
              </a:spcBef>
            </a:pPr>
            <a:r>
              <a:rPr lang="en-US" sz="3421">
                <a:solidFill>
                  <a:srgbClr val="000000"/>
                </a:solidFill>
                <a:latin typeface="Baloo"/>
                <a:ea typeface="Baloo"/>
                <a:cs typeface="Baloo"/>
                <a:sym typeface="Baloo"/>
              </a:rPr>
              <a:t>Đi tới WooCommerce → Cài đặt → Sản phẩm → Giỏ hàng nhanh để định cấu hình cài đặt plugin. Bật tùy chọn Thanh toán trực tiếp và thiết lập tùy chọn này để tự động mở cửa sổ thanh toán bật lên ngay sau khi khách hàng thêm sản phẩm vào giỏ hàng của họ.</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0482" r="-1937" b="-10482"/>
            </a:stretch>
          </a:blipFill>
        </p:spPr>
      </p:sp>
      <p:grpSp>
        <p:nvGrpSpPr>
          <p:cNvPr name="Group 3" id="3"/>
          <p:cNvGrpSpPr/>
          <p:nvPr/>
        </p:nvGrpSpPr>
        <p:grpSpPr>
          <a:xfrm rot="0">
            <a:off x="1455711" y="0"/>
            <a:ext cx="3462615" cy="3311388"/>
            <a:chOff x="0" y="0"/>
            <a:chExt cx="911965" cy="872135"/>
          </a:xfrm>
        </p:grpSpPr>
        <p:sp>
          <p:nvSpPr>
            <p:cNvPr name="Freeform 4" id="4"/>
            <p:cNvSpPr/>
            <p:nvPr/>
          </p:nvSpPr>
          <p:spPr>
            <a:xfrm flipH="false" flipV="false" rot="0">
              <a:off x="0" y="0"/>
              <a:ext cx="911965" cy="872135"/>
            </a:xfrm>
            <a:custGeom>
              <a:avLst/>
              <a:gdLst/>
              <a:ahLst/>
              <a:cxnLst/>
              <a:rect r="r" b="b" t="t" l="l"/>
              <a:pathLst>
                <a:path h="872135" w="911965">
                  <a:moveTo>
                    <a:pt x="0" y="0"/>
                  </a:moveTo>
                  <a:lnTo>
                    <a:pt x="911965" y="0"/>
                  </a:lnTo>
                  <a:lnTo>
                    <a:pt x="911965" y="872135"/>
                  </a:lnTo>
                  <a:lnTo>
                    <a:pt x="0" y="872135"/>
                  </a:lnTo>
                  <a:close/>
                </a:path>
              </a:pathLst>
            </a:custGeom>
            <a:solidFill>
              <a:srgbClr val="393633"/>
            </a:solidFill>
          </p:spPr>
        </p:sp>
        <p:sp>
          <p:nvSpPr>
            <p:cNvPr name="TextBox 5" id="5"/>
            <p:cNvSpPr txBox="true"/>
            <p:nvPr/>
          </p:nvSpPr>
          <p:spPr>
            <a:xfrm>
              <a:off x="0" y="-28575"/>
              <a:ext cx="911965" cy="900710"/>
            </a:xfrm>
            <a:prstGeom prst="rect">
              <a:avLst/>
            </a:prstGeom>
          </p:spPr>
          <p:txBody>
            <a:bodyPr anchor="ctr" rtlCol="false" tIns="50800" lIns="50800" bIns="50800" rIns="50800"/>
            <a:lstStyle/>
            <a:p>
              <a:pPr algn="ctr">
                <a:lnSpc>
                  <a:spcPts val="2100"/>
                </a:lnSpc>
              </a:pPr>
            </a:p>
          </p:txBody>
        </p:sp>
      </p:grpSp>
      <p:grpSp>
        <p:nvGrpSpPr>
          <p:cNvPr name="Group 6" id="6"/>
          <p:cNvGrpSpPr/>
          <p:nvPr/>
        </p:nvGrpSpPr>
        <p:grpSpPr>
          <a:xfrm rot="0">
            <a:off x="1455711" y="3311388"/>
            <a:ext cx="7788491" cy="6975612"/>
            <a:chOff x="0" y="0"/>
            <a:chExt cx="2051290" cy="1837198"/>
          </a:xfrm>
        </p:grpSpPr>
        <p:sp>
          <p:nvSpPr>
            <p:cNvPr name="Freeform 7" id="7"/>
            <p:cNvSpPr/>
            <p:nvPr/>
          </p:nvSpPr>
          <p:spPr>
            <a:xfrm flipH="false" flipV="false" rot="0">
              <a:off x="0" y="0"/>
              <a:ext cx="2051290" cy="1837198"/>
            </a:xfrm>
            <a:custGeom>
              <a:avLst/>
              <a:gdLst/>
              <a:ahLst/>
              <a:cxnLst/>
              <a:rect r="r" b="b" t="t" l="l"/>
              <a:pathLst>
                <a:path h="1837198" w="2051290">
                  <a:moveTo>
                    <a:pt x="0" y="0"/>
                  </a:moveTo>
                  <a:lnTo>
                    <a:pt x="2051290" y="0"/>
                  </a:lnTo>
                  <a:lnTo>
                    <a:pt x="2051290" y="1837198"/>
                  </a:lnTo>
                  <a:lnTo>
                    <a:pt x="0" y="1837198"/>
                  </a:lnTo>
                  <a:close/>
                </a:path>
              </a:pathLst>
            </a:custGeom>
            <a:solidFill>
              <a:srgbClr val="D8D0BC"/>
            </a:solidFill>
          </p:spPr>
        </p:sp>
        <p:sp>
          <p:nvSpPr>
            <p:cNvPr name="TextBox 8" id="8"/>
            <p:cNvSpPr txBox="true"/>
            <p:nvPr/>
          </p:nvSpPr>
          <p:spPr>
            <a:xfrm>
              <a:off x="0" y="-28575"/>
              <a:ext cx="2051290" cy="1865773"/>
            </a:xfrm>
            <a:prstGeom prst="rect">
              <a:avLst/>
            </a:prstGeom>
          </p:spPr>
          <p:txBody>
            <a:bodyPr anchor="ctr" rtlCol="false" tIns="50800" lIns="50800" bIns="50800" rIns="50800"/>
            <a:lstStyle/>
            <a:p>
              <a:pPr algn="ctr">
                <a:lnSpc>
                  <a:spcPts val="2100"/>
                </a:lnSpc>
              </a:pPr>
            </a:p>
          </p:txBody>
        </p:sp>
      </p:grpSp>
      <p:sp>
        <p:nvSpPr>
          <p:cNvPr name="TextBox 9" id="9"/>
          <p:cNvSpPr txBox="true"/>
          <p:nvPr/>
        </p:nvSpPr>
        <p:spPr>
          <a:xfrm rot="0">
            <a:off x="1672482" y="4324050"/>
            <a:ext cx="7354950" cy="4919010"/>
          </a:xfrm>
          <a:prstGeom prst="rect">
            <a:avLst/>
          </a:prstGeom>
        </p:spPr>
        <p:txBody>
          <a:bodyPr anchor="t" rtlCol="false" tIns="0" lIns="0" bIns="0" rIns="0">
            <a:spAutoFit/>
          </a:bodyPr>
          <a:lstStyle/>
          <a:p>
            <a:pPr algn="l">
              <a:lnSpc>
                <a:spcPts val="5547"/>
              </a:lnSpc>
            </a:pPr>
            <a:r>
              <a:rPr lang="en-US" sz="4623">
                <a:solidFill>
                  <a:srgbClr val="393633"/>
                </a:solidFill>
                <a:latin typeface="Saira Bold"/>
                <a:ea typeface="Saira Bold"/>
                <a:cs typeface="Saira Bold"/>
                <a:sym typeface="Saira Bold"/>
              </a:rPr>
              <a:t>WOOCOMMERCE VÀ WORDPRESS LÀ GIẢI PHÁP LINH HOẠT, MẠNH MẼ VÀ TIẾT KIỆM</a:t>
            </a:r>
          </a:p>
          <a:p>
            <a:pPr algn="l">
              <a:lnSpc>
                <a:spcPts val="5547"/>
              </a:lnSpc>
            </a:pPr>
            <a:r>
              <a:rPr lang="en-US" sz="4623">
                <a:solidFill>
                  <a:srgbClr val="393633"/>
                </a:solidFill>
                <a:latin typeface="Saira Bold"/>
                <a:ea typeface="Saira Bold"/>
                <a:cs typeface="Saira Bold"/>
                <a:sym typeface="Saira Bold"/>
              </a:rPr>
              <a:t>Khuyến nghị: Đánh giá nhu cầu để tận dụng tối đa sức mạnh</a:t>
            </a:r>
          </a:p>
        </p:txBody>
      </p:sp>
      <p:sp>
        <p:nvSpPr>
          <p:cNvPr name="TextBox 10" id="10"/>
          <p:cNvSpPr txBox="true"/>
          <p:nvPr/>
        </p:nvSpPr>
        <p:spPr>
          <a:xfrm rot="0">
            <a:off x="1987900" y="807606"/>
            <a:ext cx="2398238" cy="1686652"/>
          </a:xfrm>
          <a:prstGeom prst="rect">
            <a:avLst/>
          </a:prstGeom>
        </p:spPr>
        <p:txBody>
          <a:bodyPr anchor="t" rtlCol="false" tIns="0" lIns="0" bIns="0" rIns="0">
            <a:spAutoFit/>
          </a:bodyPr>
          <a:lstStyle/>
          <a:p>
            <a:pPr algn="ctr">
              <a:lnSpc>
                <a:spcPts val="6602"/>
              </a:lnSpc>
              <a:spcBef>
                <a:spcPct val="0"/>
              </a:spcBef>
            </a:pPr>
            <a:r>
              <a:rPr lang="en-US" sz="5502">
                <a:solidFill>
                  <a:srgbClr val="FFFFFF"/>
                </a:solidFill>
                <a:latin typeface="Baloo"/>
                <a:ea typeface="Baloo"/>
                <a:cs typeface="Baloo"/>
                <a:sym typeface="Baloo"/>
              </a:rPr>
              <a:t> Kết luận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655377" y="6809666"/>
            <a:ext cx="6229999" cy="695466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0" y="0"/>
            <a:ext cx="5779164" cy="3922608"/>
          </a:xfrm>
          <a:prstGeom prst="rect">
            <a:avLst/>
          </a:prstGeom>
        </p:spPr>
      </p:pic>
      <p:sp>
        <p:nvSpPr>
          <p:cNvPr name="TextBox 4" id="4"/>
          <p:cNvSpPr txBox="true"/>
          <p:nvPr/>
        </p:nvSpPr>
        <p:spPr>
          <a:xfrm rot="0">
            <a:off x="4623131" y="1391898"/>
            <a:ext cx="9561552" cy="3195319"/>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ea typeface="Noto Sans Bold"/>
                <a:cs typeface="Noto Sans Bold"/>
                <a:sym typeface="Noto Sans Bold"/>
              </a:rPr>
              <a:t>WordPress</a:t>
            </a:r>
            <a:r>
              <a:rPr lang="en-US" sz="9200">
                <a:solidFill>
                  <a:srgbClr val="000000"/>
                </a:solidFill>
                <a:latin typeface="Noto Sans Bold"/>
                <a:ea typeface="Noto Sans Bold"/>
                <a:cs typeface="Noto Sans Bold"/>
                <a:sym typeface="Noto Sans Bold"/>
              </a:rPr>
              <a:t> là gì?</a:t>
            </a:r>
          </a:p>
          <a:p>
            <a:pPr algn="ctr">
              <a:lnSpc>
                <a:spcPts val="12880"/>
              </a:lnSpc>
            </a:pPr>
          </a:p>
        </p:txBody>
      </p:sp>
      <p:sp>
        <p:nvSpPr>
          <p:cNvPr name="TextBox 5" id="5"/>
          <p:cNvSpPr txBox="true"/>
          <p:nvPr/>
        </p:nvSpPr>
        <p:spPr>
          <a:xfrm rot="0">
            <a:off x="527447" y="3622674"/>
            <a:ext cx="17233106" cy="2208540"/>
          </a:xfrm>
          <a:prstGeom prst="rect">
            <a:avLst/>
          </a:prstGeom>
        </p:spPr>
        <p:txBody>
          <a:bodyPr anchor="t" rtlCol="false" tIns="0" lIns="0" bIns="0" rIns="0">
            <a:spAutoFit/>
          </a:bodyPr>
          <a:lstStyle/>
          <a:p>
            <a:pPr algn="ctr" marL="933682" indent="-466841" lvl="1">
              <a:lnSpc>
                <a:spcPts val="6054"/>
              </a:lnSpc>
              <a:buFont typeface="Arial"/>
              <a:buChar char="•"/>
            </a:pPr>
            <a:r>
              <a:rPr lang="en-US" sz="4324">
                <a:solidFill>
                  <a:srgbClr val="000000"/>
                </a:solidFill>
                <a:latin typeface="Noto Serif Display"/>
                <a:ea typeface="Noto Serif Display"/>
                <a:cs typeface="Noto Serif Display"/>
                <a:sym typeface="Noto Serif Display"/>
              </a:rPr>
              <a:t>Hệ quản trị</a:t>
            </a:r>
            <a:r>
              <a:rPr lang="en-US" sz="4324">
                <a:solidFill>
                  <a:srgbClr val="000000"/>
                </a:solidFill>
                <a:latin typeface="Noto Serif Display"/>
                <a:ea typeface="Noto Serif Display"/>
                <a:cs typeface="Noto Serif Display"/>
                <a:sym typeface="Noto Serif Display"/>
              </a:rPr>
              <a:t> nội dung mã nguồn mở phổ biến nhất</a:t>
            </a:r>
          </a:p>
          <a:p>
            <a:pPr algn="ctr" marL="933682" indent="-466841" lvl="1">
              <a:lnSpc>
                <a:spcPts val="6054"/>
              </a:lnSpc>
              <a:buFont typeface="Arial"/>
              <a:buChar char="•"/>
            </a:pPr>
            <a:r>
              <a:rPr lang="en-US" sz="4324">
                <a:solidFill>
                  <a:srgbClr val="000000"/>
                </a:solidFill>
                <a:latin typeface="Noto Serif Display"/>
                <a:ea typeface="Noto Serif Display"/>
                <a:cs typeface="Noto Serif Display"/>
                <a:sym typeface="Noto Serif Display"/>
              </a:rPr>
              <a:t>Ra mắt năm 2003, hiện nay chiếm hơn 40% số website toàn cầu</a:t>
            </a:r>
          </a:p>
          <a:p>
            <a:pPr algn="ctr">
              <a:lnSpc>
                <a:spcPts val="5634"/>
              </a:lnSpc>
            </a:pPr>
          </a:p>
        </p:txBody>
      </p:sp>
      <p:grpSp>
        <p:nvGrpSpPr>
          <p:cNvPr name="Group 6" id="6"/>
          <p:cNvGrpSpPr/>
          <p:nvPr/>
        </p:nvGrpSpPr>
        <p:grpSpPr>
          <a:xfrm rot="0">
            <a:off x="0" y="5407233"/>
            <a:ext cx="10423035" cy="4879767"/>
            <a:chOff x="0" y="0"/>
            <a:chExt cx="1736116" cy="812800"/>
          </a:xfrm>
        </p:grpSpPr>
        <p:sp>
          <p:nvSpPr>
            <p:cNvPr name="Freeform 7" id="7"/>
            <p:cNvSpPr/>
            <p:nvPr/>
          </p:nvSpPr>
          <p:spPr>
            <a:xfrm flipH="false" flipV="false" rot="0">
              <a:off x="0" y="0"/>
              <a:ext cx="1736117" cy="812800"/>
            </a:xfrm>
            <a:custGeom>
              <a:avLst/>
              <a:gdLst/>
              <a:ahLst/>
              <a:cxnLst/>
              <a:rect r="r" b="b" t="t" l="l"/>
              <a:pathLst>
                <a:path h="812800" w="1736117">
                  <a:moveTo>
                    <a:pt x="17084" y="0"/>
                  </a:moveTo>
                  <a:lnTo>
                    <a:pt x="1719033" y="0"/>
                  </a:lnTo>
                  <a:cubicBezTo>
                    <a:pt x="1728468" y="0"/>
                    <a:pt x="1736117" y="7649"/>
                    <a:pt x="1736117" y="17084"/>
                  </a:cubicBezTo>
                  <a:lnTo>
                    <a:pt x="1736117" y="795716"/>
                  </a:lnTo>
                  <a:cubicBezTo>
                    <a:pt x="1736117" y="800247"/>
                    <a:pt x="1734317" y="804592"/>
                    <a:pt x="1731113" y="807796"/>
                  </a:cubicBezTo>
                  <a:cubicBezTo>
                    <a:pt x="1727909" y="811000"/>
                    <a:pt x="1723564" y="812800"/>
                    <a:pt x="1719033" y="812800"/>
                  </a:cubicBezTo>
                  <a:lnTo>
                    <a:pt x="17084" y="812800"/>
                  </a:lnTo>
                  <a:cubicBezTo>
                    <a:pt x="12553" y="812800"/>
                    <a:pt x="8208" y="811000"/>
                    <a:pt x="5004" y="807796"/>
                  </a:cubicBezTo>
                  <a:cubicBezTo>
                    <a:pt x="1800" y="804592"/>
                    <a:pt x="0" y="800247"/>
                    <a:pt x="0" y="795716"/>
                  </a:cubicBezTo>
                  <a:lnTo>
                    <a:pt x="0" y="17084"/>
                  </a:lnTo>
                  <a:cubicBezTo>
                    <a:pt x="0" y="12553"/>
                    <a:pt x="1800" y="8208"/>
                    <a:pt x="5004" y="5004"/>
                  </a:cubicBezTo>
                  <a:cubicBezTo>
                    <a:pt x="8208" y="1800"/>
                    <a:pt x="12553" y="0"/>
                    <a:pt x="17084" y="0"/>
                  </a:cubicBezTo>
                  <a:close/>
                </a:path>
              </a:pathLst>
            </a:custGeom>
            <a:blipFill>
              <a:blip r:embed="rId4"/>
              <a:stretch>
                <a:fillRect l="0" t="-14583" r="0" b="-14583"/>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2927178">
            <a:off x="2389731" y="-1178942"/>
            <a:ext cx="12725595" cy="14205829"/>
          </a:xfrm>
          <a:prstGeom prst="rect">
            <a:avLst/>
          </a:prstGeom>
        </p:spPr>
      </p:pic>
      <p:sp>
        <p:nvSpPr>
          <p:cNvPr name="Freeform 3" id="3"/>
          <p:cNvSpPr/>
          <p:nvPr/>
        </p:nvSpPr>
        <p:spPr>
          <a:xfrm flipH="false" flipV="false" rot="1873312">
            <a:off x="7975567" y="3035514"/>
            <a:ext cx="11748976" cy="11578082"/>
          </a:xfrm>
          <a:custGeom>
            <a:avLst/>
            <a:gdLst/>
            <a:ahLst/>
            <a:cxnLst/>
            <a:rect r="r" b="b" t="t" l="l"/>
            <a:pathLst>
              <a:path h="11578082" w="11748976">
                <a:moveTo>
                  <a:pt x="0" y="0"/>
                </a:moveTo>
                <a:lnTo>
                  <a:pt x="11748975" y="0"/>
                </a:lnTo>
                <a:lnTo>
                  <a:pt x="11748975" y="11578081"/>
                </a:lnTo>
                <a:lnTo>
                  <a:pt x="0" y="115780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806976" y="0"/>
            <a:ext cx="10674048" cy="27432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Đặc điểm chính của wordpress</a:t>
            </a:r>
          </a:p>
        </p:txBody>
      </p:sp>
      <p:sp>
        <p:nvSpPr>
          <p:cNvPr name="TextBox 5" id="5"/>
          <p:cNvSpPr txBox="true"/>
          <p:nvPr/>
        </p:nvSpPr>
        <p:spPr>
          <a:xfrm rot="0">
            <a:off x="2379113" y="3806095"/>
            <a:ext cx="12746831" cy="3107692"/>
          </a:xfrm>
          <a:prstGeom prst="rect">
            <a:avLst/>
          </a:prstGeom>
        </p:spPr>
        <p:txBody>
          <a:bodyPr anchor="t" rtlCol="false" tIns="0" lIns="0" bIns="0" rIns="0">
            <a:spAutoFit/>
          </a:bodyPr>
          <a:lstStyle/>
          <a:p>
            <a:pPr algn="ctr" marL="1273796" indent="-636898" lvl="1">
              <a:lnSpc>
                <a:spcPts val="8259"/>
              </a:lnSpc>
              <a:buFont typeface="Arial"/>
              <a:buChar char="•"/>
            </a:pPr>
            <a:r>
              <a:rPr lang="en-US" sz="5899">
                <a:solidFill>
                  <a:srgbClr val="000000"/>
                </a:solidFill>
                <a:latin typeface="Noto Serif Display"/>
                <a:ea typeface="Noto Serif Display"/>
                <a:cs typeface="Noto Serif Display"/>
                <a:sym typeface="Noto Serif Display"/>
              </a:rPr>
              <a:t>Giao diện</a:t>
            </a:r>
            <a:r>
              <a:rPr lang="en-US" sz="5899">
                <a:solidFill>
                  <a:srgbClr val="000000"/>
                </a:solidFill>
                <a:latin typeface="Noto Serif Display"/>
                <a:ea typeface="Noto Serif Display"/>
                <a:cs typeface="Noto Serif Display"/>
                <a:sym typeface="Noto Serif Display"/>
              </a:rPr>
              <a:t> người dùng thân thiện</a:t>
            </a:r>
          </a:p>
          <a:p>
            <a:pPr algn="ctr" marL="1273796" indent="-636898" lvl="1">
              <a:lnSpc>
                <a:spcPts val="8259"/>
              </a:lnSpc>
              <a:buFont typeface="Arial"/>
              <a:buChar char="•"/>
            </a:pPr>
            <a:r>
              <a:rPr lang="en-US" sz="5899">
                <a:solidFill>
                  <a:srgbClr val="000000"/>
                </a:solidFill>
                <a:latin typeface="Noto Serif Display"/>
                <a:ea typeface="Noto Serif Display"/>
                <a:cs typeface="Noto Serif Display"/>
                <a:sym typeface="Noto Serif Display"/>
              </a:rPr>
              <a:t>Kho plugin và theme phong phú</a:t>
            </a:r>
          </a:p>
          <a:p>
            <a:pPr algn="ctr" marL="1273796" indent="-636898" lvl="1">
              <a:lnSpc>
                <a:spcPts val="8259"/>
              </a:lnSpc>
              <a:buFont typeface="Arial"/>
              <a:buChar char="•"/>
            </a:pPr>
            <a:r>
              <a:rPr lang="en-US" sz="5899">
                <a:solidFill>
                  <a:srgbClr val="000000"/>
                </a:solidFill>
                <a:latin typeface="Noto Serif Display"/>
                <a:ea typeface="Noto Serif Display"/>
                <a:cs typeface="Noto Serif Display"/>
                <a:sym typeface="Noto Serif Display"/>
              </a:rPr>
              <a:t>Tính linh hoạt cao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grpSp>
        <p:nvGrpSpPr>
          <p:cNvPr name="Group 2" id="2"/>
          <p:cNvGrpSpPr/>
          <p:nvPr/>
        </p:nvGrpSpPr>
        <p:grpSpPr>
          <a:xfrm rot="0">
            <a:off x="1338891" y="2326310"/>
            <a:ext cx="6872517" cy="6614857"/>
            <a:chOff x="30480" y="591820"/>
            <a:chExt cx="12736830" cy="12259310"/>
          </a:xfrm>
        </p:grpSpPr>
        <p:sp>
          <p:nvSpPr>
            <p:cNvPr name="Freeform 3" id="3"/>
            <p:cNvSpPr/>
            <p:nvPr/>
          </p:nvSpPr>
          <p:spPr>
            <a:xfrm flipH="false" flipV="false" rot="0">
              <a:off x="0" y="0"/>
              <a:ext cx="12736830" cy="12259310"/>
            </a:xfrm>
            <a:custGeom>
              <a:avLst/>
              <a:gdLst/>
              <a:ahLst/>
              <a:cxnLst/>
              <a:rect r="r" b="b" t="t" l="l"/>
              <a:pathLst>
                <a:path h="12259310" w="12736830">
                  <a:moveTo>
                    <a:pt x="11925300" y="4271010"/>
                  </a:moveTo>
                  <a:cubicBezTo>
                    <a:pt x="10819130" y="2120900"/>
                    <a:pt x="8590280" y="544830"/>
                    <a:pt x="6215380" y="297180"/>
                  </a:cubicBezTo>
                  <a:cubicBezTo>
                    <a:pt x="4277360" y="0"/>
                    <a:pt x="3002280" y="913130"/>
                    <a:pt x="1960880" y="2170430"/>
                  </a:cubicBezTo>
                  <a:cubicBezTo>
                    <a:pt x="919480" y="3427730"/>
                    <a:pt x="365760" y="5030470"/>
                    <a:pt x="142240" y="6647180"/>
                  </a:cubicBezTo>
                  <a:cubicBezTo>
                    <a:pt x="24130" y="7500620"/>
                    <a:pt x="0" y="8406130"/>
                    <a:pt x="361950" y="9188450"/>
                  </a:cubicBezTo>
                  <a:cubicBezTo>
                    <a:pt x="820420" y="10180320"/>
                    <a:pt x="1822450" y="10811510"/>
                    <a:pt x="2842260" y="11203940"/>
                  </a:cubicBezTo>
                  <a:cubicBezTo>
                    <a:pt x="5585460" y="12259310"/>
                    <a:pt x="8953501" y="11850370"/>
                    <a:pt x="11088370" y="9828530"/>
                  </a:cubicBezTo>
                  <a:cubicBezTo>
                    <a:pt x="11756390" y="9196070"/>
                    <a:pt x="12303760" y="8403590"/>
                    <a:pt x="12499340" y="7504430"/>
                  </a:cubicBezTo>
                  <a:cubicBezTo>
                    <a:pt x="12736830" y="6413500"/>
                    <a:pt x="12435840" y="5264150"/>
                    <a:pt x="11925300" y="4271010"/>
                  </a:cubicBezTo>
                  <a:close/>
                </a:path>
              </a:pathLst>
            </a:custGeom>
            <a:blipFill>
              <a:blip r:embed="rId2"/>
              <a:stretch>
                <a:fillRect l="-26031" t="0" r="-26031" b="0"/>
              </a:stretch>
            </a:blipFill>
          </p:spPr>
        </p:sp>
      </p:grpSp>
      <p:pic>
        <p:nvPicPr>
          <p:cNvPr name="Picture 4" id="4"/>
          <p:cNvPicPr>
            <a:picLocks noChangeAspect="true"/>
          </p:cNvPicPr>
          <p:nvPr/>
        </p:nvPicPr>
        <p:blipFill>
          <a:blip r:embed="rId3"/>
          <a:srcRect l="62989" t="67035" r="0" b="0"/>
          <a:stretch>
            <a:fillRect/>
          </a:stretch>
        </p:blipFill>
        <p:spPr>
          <a:xfrm flipH="false" flipV="false" rot="0">
            <a:off x="14955704" y="7197948"/>
            <a:ext cx="3468258" cy="3089052"/>
          </a:xfrm>
          <a:prstGeom prst="rect">
            <a:avLst/>
          </a:prstGeom>
        </p:spPr>
      </p:pic>
      <p:pic>
        <p:nvPicPr>
          <p:cNvPr name="Picture 5" id="5"/>
          <p:cNvPicPr>
            <a:picLocks noChangeAspect="true"/>
          </p:cNvPicPr>
          <p:nvPr/>
        </p:nvPicPr>
        <p:blipFill>
          <a:blip r:embed="rId4"/>
          <a:srcRect l="0" t="0" r="64034" b="46739"/>
          <a:stretch>
            <a:fillRect/>
          </a:stretch>
        </p:blipFill>
        <p:spPr>
          <a:xfrm flipH="true" flipV="false" rot="-5400000">
            <a:off x="1041561" y="-1041561"/>
            <a:ext cx="4331879" cy="6415001"/>
          </a:xfrm>
          <a:prstGeom prst="rect">
            <a:avLst/>
          </a:prstGeom>
        </p:spPr>
      </p:pic>
      <p:grpSp>
        <p:nvGrpSpPr>
          <p:cNvPr name="Group 6" id="6"/>
          <p:cNvGrpSpPr/>
          <p:nvPr/>
        </p:nvGrpSpPr>
        <p:grpSpPr>
          <a:xfrm rot="0">
            <a:off x="8559500" y="1769513"/>
            <a:ext cx="7883360" cy="7261429"/>
            <a:chOff x="0" y="0"/>
            <a:chExt cx="10511147" cy="9681905"/>
          </a:xfrm>
        </p:grpSpPr>
        <p:sp>
          <p:nvSpPr>
            <p:cNvPr name="TextBox 7" id="7"/>
            <p:cNvSpPr txBox="true"/>
            <p:nvPr/>
          </p:nvSpPr>
          <p:spPr>
            <a:xfrm rot="0">
              <a:off x="0" y="4679093"/>
              <a:ext cx="9818735" cy="5030470"/>
            </a:xfrm>
            <a:prstGeom prst="rect">
              <a:avLst/>
            </a:prstGeom>
          </p:spPr>
          <p:txBody>
            <a:bodyPr anchor="t" rtlCol="false" tIns="0" lIns="0" bIns="0" rIns="0">
              <a:spAutoFit/>
            </a:bodyPr>
            <a:lstStyle/>
            <a:p>
              <a:pPr algn="l" marL="712467" indent="-356233" lvl="1">
                <a:lnSpc>
                  <a:spcPts val="4289"/>
                </a:lnSpc>
                <a:buFont typeface="Arial"/>
                <a:buChar char="•"/>
              </a:pPr>
              <a:r>
                <a:rPr lang="en-US" sz="3299">
                  <a:solidFill>
                    <a:srgbClr val="000000"/>
                  </a:solidFill>
                  <a:latin typeface="Clear Sans"/>
                  <a:ea typeface="Clear Sans"/>
                  <a:cs typeface="Clear Sans"/>
                  <a:sym typeface="Clear Sans"/>
                </a:rPr>
                <a:t>Plugin mã nguồn mở biến WordPress thành cửa hàng trực tuyến</a:t>
              </a:r>
            </a:p>
            <a:p>
              <a:pPr algn="l" marL="712467" indent="-356233" lvl="1">
                <a:lnSpc>
                  <a:spcPts val="4289"/>
                </a:lnSpc>
                <a:buFont typeface="Arial"/>
                <a:buChar char="•"/>
              </a:pPr>
              <a:r>
                <a:rPr lang="en-US" sz="3299">
                  <a:solidFill>
                    <a:srgbClr val="000000"/>
                  </a:solidFill>
                  <a:latin typeface="Clear Sans"/>
                  <a:ea typeface="Clear Sans"/>
                  <a:cs typeface="Clear Sans"/>
                  <a:sym typeface="Clear Sans"/>
                </a:rPr>
                <a:t>Phát triển bởi WooThemes, ra mắt năm 2011, được Automattic mua lại năm 2015</a:t>
              </a:r>
            </a:p>
            <a:p>
              <a:pPr algn="l">
                <a:lnSpc>
                  <a:spcPts val="4289"/>
                </a:lnSpc>
              </a:pPr>
            </a:p>
          </p:txBody>
        </p:sp>
        <p:sp>
          <p:nvSpPr>
            <p:cNvPr name="TextBox 8" id="8"/>
            <p:cNvSpPr txBox="true"/>
            <p:nvPr/>
          </p:nvSpPr>
          <p:spPr>
            <a:xfrm rot="0">
              <a:off x="0" y="-4233"/>
              <a:ext cx="10511147" cy="3657600"/>
            </a:xfrm>
            <a:prstGeom prst="rect">
              <a:avLst/>
            </a:prstGeom>
          </p:spPr>
          <p:txBody>
            <a:bodyPr anchor="t" rtlCol="false" tIns="0" lIns="0" bIns="0" rIns="0">
              <a:spAutoFit/>
            </a:bodyPr>
            <a:lstStyle/>
            <a:p>
              <a:pPr algn="l">
                <a:lnSpc>
                  <a:spcPts val="10800"/>
                </a:lnSpc>
              </a:pPr>
              <a:r>
                <a:rPr lang="en-US" sz="9000">
                  <a:solidFill>
                    <a:srgbClr val="000000"/>
                  </a:solidFill>
                  <a:latin typeface="Baloo"/>
                  <a:ea typeface="Baloo"/>
                  <a:cs typeface="Baloo"/>
                  <a:sym typeface="Baloo"/>
                </a:rPr>
                <a:t>WooCommerce là gì?</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sp>
        <p:nvSpPr>
          <p:cNvPr name="Freeform 3" id="3"/>
          <p:cNvSpPr/>
          <p:nvPr/>
        </p:nvSpPr>
        <p:spPr>
          <a:xfrm flipH="false" flipV="false" rot="-1016799">
            <a:off x="8674918" y="-2575987"/>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7989418" y="3887464"/>
            <a:ext cx="832486" cy="862071"/>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6159677" y="7488617"/>
            <a:ext cx="661164" cy="629608"/>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2266547" y="7521921"/>
            <a:ext cx="658195" cy="645077"/>
          </a:xfrm>
          <a:prstGeom prst="rect">
            <a:avLst/>
          </a:prstGeom>
        </p:spPr>
      </p:pic>
      <p:sp>
        <p:nvSpPr>
          <p:cNvPr name="Freeform 7" id="7"/>
          <p:cNvSpPr/>
          <p:nvPr/>
        </p:nvSpPr>
        <p:spPr>
          <a:xfrm flipH="false" flipV="false" rot="0">
            <a:off x="0" y="1513583"/>
            <a:ext cx="5883452" cy="8742535"/>
          </a:xfrm>
          <a:custGeom>
            <a:avLst/>
            <a:gdLst/>
            <a:ahLst/>
            <a:cxnLst/>
            <a:rect r="r" b="b" t="t" l="l"/>
            <a:pathLst>
              <a:path h="8742535" w="5883452">
                <a:moveTo>
                  <a:pt x="0" y="0"/>
                </a:moveTo>
                <a:lnTo>
                  <a:pt x="5883452" y="0"/>
                </a:lnTo>
                <a:lnTo>
                  <a:pt x="5883452" y="8742535"/>
                </a:lnTo>
                <a:lnTo>
                  <a:pt x="0" y="8742535"/>
                </a:lnTo>
                <a:lnTo>
                  <a:pt x="0" y="0"/>
                </a:lnTo>
                <a:close/>
              </a:path>
            </a:pathLst>
          </a:custGeom>
          <a:blipFill>
            <a:blip r:embed="rId8"/>
            <a:stretch>
              <a:fillRect l="-2491" t="0" r="-2491" b="0"/>
            </a:stretch>
          </a:blipFill>
        </p:spPr>
      </p:sp>
      <p:sp>
        <p:nvSpPr>
          <p:cNvPr name="TextBox 8" id="8"/>
          <p:cNvSpPr txBox="true"/>
          <p:nvPr/>
        </p:nvSpPr>
        <p:spPr>
          <a:xfrm rot="0">
            <a:off x="10468198" y="502265"/>
            <a:ext cx="7819802" cy="2143125"/>
          </a:xfrm>
          <a:prstGeom prst="rect">
            <a:avLst/>
          </a:prstGeom>
        </p:spPr>
        <p:txBody>
          <a:bodyPr anchor="t" rtlCol="false" tIns="0" lIns="0" bIns="0" rIns="0">
            <a:spAutoFit/>
          </a:bodyPr>
          <a:lstStyle/>
          <a:p>
            <a:pPr algn="ctr">
              <a:lnSpc>
                <a:spcPts val="8432"/>
              </a:lnSpc>
            </a:pPr>
            <a:r>
              <a:rPr lang="en-US" sz="7027">
                <a:solidFill>
                  <a:srgbClr val="FFFAEF"/>
                </a:solidFill>
                <a:latin typeface="Baloo"/>
                <a:ea typeface="Baloo"/>
                <a:cs typeface="Baloo"/>
                <a:sym typeface="Baloo"/>
              </a:rPr>
              <a:t>Đặc điểm chính của Woocommerce</a:t>
            </a:r>
          </a:p>
        </p:txBody>
      </p:sp>
      <p:grpSp>
        <p:nvGrpSpPr>
          <p:cNvPr name="Group 9" id="9"/>
          <p:cNvGrpSpPr/>
          <p:nvPr/>
        </p:nvGrpSpPr>
        <p:grpSpPr>
          <a:xfrm rot="0">
            <a:off x="9025698" y="4186304"/>
            <a:ext cx="5087567" cy="1794702"/>
            <a:chOff x="0" y="0"/>
            <a:chExt cx="6783423" cy="2392936"/>
          </a:xfrm>
        </p:grpSpPr>
        <p:sp>
          <p:nvSpPr>
            <p:cNvPr name="TextBox 10" id="10"/>
            <p:cNvSpPr txBox="true"/>
            <p:nvPr/>
          </p:nvSpPr>
          <p:spPr>
            <a:xfrm rot="0">
              <a:off x="0" y="1152993"/>
              <a:ext cx="6783423" cy="1263650"/>
            </a:xfrm>
            <a:prstGeom prst="rect">
              <a:avLst/>
            </a:prstGeom>
          </p:spPr>
          <p:txBody>
            <a:bodyPr anchor="t" rtlCol="false" tIns="0" lIns="0" bIns="0" rIns="0">
              <a:spAutoFit/>
            </a:bodyPr>
            <a:lstStyle/>
            <a:p>
              <a:pPr algn="l">
                <a:lnSpc>
                  <a:spcPts val="3899"/>
                </a:lnSpc>
              </a:pPr>
              <a:r>
                <a:rPr lang="en-US" sz="2999">
                  <a:solidFill>
                    <a:srgbClr val="FFFAEF"/>
                  </a:solidFill>
                  <a:latin typeface="Clear Sans"/>
                  <a:ea typeface="Clear Sans"/>
                  <a:cs typeface="Clear Sans"/>
                  <a:sym typeface="Clear Sans"/>
                </a:rPr>
                <a:t>Tích hợp dế dàng với Wordpress</a:t>
              </a:r>
            </a:p>
          </p:txBody>
        </p:sp>
        <p:sp>
          <p:nvSpPr>
            <p:cNvPr name="TextBox 11" id="11"/>
            <p:cNvSpPr txBox="true"/>
            <p:nvPr/>
          </p:nvSpPr>
          <p:spPr>
            <a:xfrm rot="0">
              <a:off x="0" y="-38100"/>
              <a:ext cx="6783423"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Dặc diểm 1</a:t>
              </a:r>
            </a:p>
          </p:txBody>
        </p:sp>
      </p:grpSp>
      <p:grpSp>
        <p:nvGrpSpPr>
          <p:cNvPr name="Group 12" id="12"/>
          <p:cNvGrpSpPr/>
          <p:nvPr/>
        </p:nvGrpSpPr>
        <p:grpSpPr>
          <a:xfrm rot="0">
            <a:off x="7097066" y="7521921"/>
            <a:ext cx="5068071" cy="897447"/>
            <a:chOff x="0" y="0"/>
            <a:chExt cx="6757428" cy="1196596"/>
          </a:xfrm>
        </p:grpSpPr>
        <p:sp>
          <p:nvSpPr>
            <p:cNvPr name="TextBox 13" id="13"/>
            <p:cNvSpPr txBox="true"/>
            <p:nvPr/>
          </p:nvSpPr>
          <p:spPr>
            <a:xfrm rot="0">
              <a:off x="0" y="-38100"/>
              <a:ext cx="6757428"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Đặc điểm 2</a:t>
              </a:r>
            </a:p>
          </p:txBody>
        </p:sp>
        <p:sp>
          <p:nvSpPr>
            <p:cNvPr name="TextBox 14" id="14"/>
            <p:cNvSpPr txBox="true"/>
            <p:nvPr/>
          </p:nvSpPr>
          <p:spPr>
            <a:xfrm rot="0">
              <a:off x="0" y="1143468"/>
              <a:ext cx="6757428" cy="649182"/>
            </a:xfrm>
            <a:prstGeom prst="rect">
              <a:avLst/>
            </a:prstGeom>
          </p:spPr>
          <p:txBody>
            <a:bodyPr anchor="t" rtlCol="false" tIns="0" lIns="0" bIns="0" rIns="0">
              <a:spAutoFit/>
            </a:bodyPr>
            <a:lstStyle/>
            <a:p>
              <a:pPr algn="l">
                <a:lnSpc>
                  <a:spcPts val="4029"/>
                </a:lnSpc>
              </a:pPr>
              <a:r>
                <a:rPr lang="en-US" sz="3099">
                  <a:solidFill>
                    <a:srgbClr val="FFFAEF"/>
                  </a:solidFill>
                  <a:latin typeface="Clear Sans"/>
                  <a:ea typeface="Clear Sans"/>
                  <a:cs typeface="Clear Sans"/>
                  <a:sym typeface="Clear Sans"/>
                </a:rPr>
                <a:t>Tuỳ chỉnh không giới hạn</a:t>
              </a:r>
            </a:p>
          </p:txBody>
        </p:sp>
      </p:grpSp>
      <p:grpSp>
        <p:nvGrpSpPr>
          <p:cNvPr name="Group 15" id="15"/>
          <p:cNvGrpSpPr/>
          <p:nvPr/>
        </p:nvGrpSpPr>
        <p:grpSpPr>
          <a:xfrm rot="0">
            <a:off x="13204633" y="7675428"/>
            <a:ext cx="5362331" cy="885594"/>
            <a:chOff x="0" y="0"/>
            <a:chExt cx="7149775" cy="1180792"/>
          </a:xfrm>
        </p:grpSpPr>
        <p:sp>
          <p:nvSpPr>
            <p:cNvPr name="TextBox 16" id="16"/>
            <p:cNvSpPr txBox="true"/>
            <p:nvPr/>
          </p:nvSpPr>
          <p:spPr>
            <a:xfrm rot="0">
              <a:off x="0" y="-38100"/>
              <a:ext cx="7149775" cy="764540"/>
            </a:xfrm>
            <a:prstGeom prst="rect">
              <a:avLst/>
            </a:prstGeom>
          </p:spPr>
          <p:txBody>
            <a:bodyPr anchor="t" rtlCol="false" tIns="0" lIns="0" bIns="0" rIns="0">
              <a:spAutoFit/>
            </a:bodyPr>
            <a:lstStyle/>
            <a:p>
              <a:pPr algn="l">
                <a:lnSpc>
                  <a:spcPts val="4680"/>
                </a:lnSpc>
              </a:pPr>
              <a:r>
                <a:rPr lang="en-US" sz="3600">
                  <a:solidFill>
                    <a:srgbClr val="FFFAEF"/>
                  </a:solidFill>
                  <a:latin typeface="Baloo"/>
                  <a:ea typeface="Baloo"/>
                  <a:cs typeface="Baloo"/>
                  <a:sym typeface="Baloo"/>
                </a:rPr>
                <a:t>Đặc điểm 3</a:t>
              </a:r>
            </a:p>
          </p:txBody>
        </p:sp>
        <p:sp>
          <p:nvSpPr>
            <p:cNvPr name="TextBox 17" id="17"/>
            <p:cNvSpPr txBox="true"/>
            <p:nvPr/>
          </p:nvSpPr>
          <p:spPr>
            <a:xfrm rot="0">
              <a:off x="0" y="1152993"/>
              <a:ext cx="7149775" cy="615950"/>
            </a:xfrm>
            <a:prstGeom prst="rect">
              <a:avLst/>
            </a:prstGeom>
          </p:spPr>
          <p:txBody>
            <a:bodyPr anchor="t" rtlCol="false" tIns="0" lIns="0" bIns="0" rIns="0">
              <a:spAutoFit/>
            </a:bodyPr>
            <a:lstStyle/>
            <a:p>
              <a:pPr algn="l">
                <a:lnSpc>
                  <a:spcPts val="3899"/>
                </a:lnSpc>
              </a:pPr>
              <a:r>
                <a:rPr lang="en-US" sz="2999">
                  <a:solidFill>
                    <a:srgbClr val="FFFAEF"/>
                  </a:solidFill>
                  <a:latin typeface="Clear Sans"/>
                  <a:ea typeface="Clear Sans"/>
                  <a:cs typeface="Clear Sans"/>
                  <a:sym typeface="Clear Sans"/>
                </a:rPr>
                <a:t>Mở rộng với plugin</a:t>
              </a:r>
            </a:p>
          </p:txBody>
        </p:sp>
      </p:grpSp>
      <p:sp>
        <p:nvSpPr>
          <p:cNvPr name="TextBox 18" id="18"/>
          <p:cNvSpPr txBox="true"/>
          <p:nvPr/>
        </p:nvSpPr>
        <p:spPr>
          <a:xfrm rot="0">
            <a:off x="450460" y="305811"/>
            <a:ext cx="4568875" cy="896620"/>
          </a:xfrm>
          <a:prstGeom prst="rect">
            <a:avLst/>
          </a:prstGeom>
        </p:spPr>
        <p:txBody>
          <a:bodyPr anchor="t" rtlCol="false" tIns="0" lIns="0" bIns="0" rIns="0">
            <a:spAutoFit/>
          </a:bodyPr>
          <a:lstStyle/>
          <a:p>
            <a:pPr algn="ctr">
              <a:lnSpc>
                <a:spcPts val="7279"/>
              </a:lnSpc>
            </a:pPr>
            <a:r>
              <a:rPr lang="en-US" sz="5199">
                <a:solidFill>
                  <a:srgbClr val="FFFAEF"/>
                </a:solidFill>
                <a:latin typeface="DejaVu Serif"/>
                <a:ea typeface="DejaVu Serif"/>
                <a:cs typeface="DejaVu Serif"/>
                <a:sym typeface="DejaVu Serif"/>
              </a:rPr>
              <a:t>ảnh minh hoạ</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094170">
            <a:off x="8722306" y="-1598998"/>
            <a:ext cx="12432518" cy="12787136"/>
          </a:xfrm>
          <a:prstGeom prst="rect">
            <a:avLst/>
          </a:prstGeom>
        </p:spPr>
      </p:pic>
      <p:sp>
        <p:nvSpPr>
          <p:cNvPr name="TextBox 3" id="3"/>
          <p:cNvSpPr txBox="true"/>
          <p:nvPr/>
        </p:nvSpPr>
        <p:spPr>
          <a:xfrm rot="0">
            <a:off x="0" y="0"/>
            <a:ext cx="18288000" cy="2743200"/>
          </a:xfrm>
          <a:prstGeom prst="rect">
            <a:avLst/>
          </a:prstGeom>
        </p:spPr>
        <p:txBody>
          <a:bodyPr anchor="t" rtlCol="false" tIns="0" lIns="0" bIns="0" rIns="0">
            <a:spAutoFit/>
          </a:bodyPr>
          <a:lstStyle/>
          <a:p>
            <a:pPr algn="ctr">
              <a:lnSpc>
                <a:spcPts val="10800"/>
              </a:lnSpc>
            </a:pPr>
            <a:r>
              <a:rPr lang="en-US" sz="9000">
                <a:solidFill>
                  <a:srgbClr val="000000"/>
                </a:solidFill>
                <a:latin typeface="Baloo"/>
                <a:ea typeface="Baloo"/>
                <a:cs typeface="Baloo"/>
                <a:sym typeface="Baloo"/>
              </a:rPr>
              <a:t>Lợi ích của việc sử dụng WooCommerce và WordPress</a:t>
            </a:r>
          </a:p>
        </p:txBody>
      </p:sp>
      <p:pic>
        <p:nvPicPr>
          <p:cNvPr name="Picture 4" id="4"/>
          <p:cNvPicPr>
            <a:picLocks noChangeAspect="true"/>
          </p:cNvPicPr>
          <p:nvPr/>
        </p:nvPicPr>
        <p:blipFill>
          <a:blip r:embed="rId3"/>
          <a:srcRect l="0" t="0" r="0" b="0"/>
          <a:stretch>
            <a:fillRect/>
          </a:stretch>
        </p:blipFill>
        <p:spPr>
          <a:xfrm flipH="false" flipV="false" rot="2927178">
            <a:off x="-1483550" y="2852159"/>
            <a:ext cx="9818151" cy="10960193"/>
          </a:xfrm>
          <a:prstGeom prst="rect">
            <a:avLst/>
          </a:prstGeom>
        </p:spPr>
      </p:pic>
      <p:grpSp>
        <p:nvGrpSpPr>
          <p:cNvPr name="Group 5" id="5"/>
          <p:cNvGrpSpPr/>
          <p:nvPr/>
        </p:nvGrpSpPr>
        <p:grpSpPr>
          <a:xfrm rot="0">
            <a:off x="10091891" y="2743200"/>
            <a:ext cx="8196109" cy="4608758"/>
            <a:chOff x="0" y="0"/>
            <a:chExt cx="1289091" cy="724869"/>
          </a:xfrm>
        </p:grpSpPr>
        <p:sp>
          <p:nvSpPr>
            <p:cNvPr name="Freeform 6" id="6"/>
            <p:cNvSpPr/>
            <p:nvPr/>
          </p:nvSpPr>
          <p:spPr>
            <a:xfrm flipH="false" flipV="false" rot="0">
              <a:off x="0" y="0"/>
              <a:ext cx="1289091" cy="724869"/>
            </a:xfrm>
            <a:custGeom>
              <a:avLst/>
              <a:gdLst/>
              <a:ahLst/>
              <a:cxnLst/>
              <a:rect r="r" b="b" t="t" l="l"/>
              <a:pathLst>
                <a:path h="724869" w="1289091">
                  <a:moveTo>
                    <a:pt x="21725" y="0"/>
                  </a:moveTo>
                  <a:lnTo>
                    <a:pt x="1267365" y="0"/>
                  </a:lnTo>
                  <a:cubicBezTo>
                    <a:pt x="1279364" y="0"/>
                    <a:pt x="1289091" y="9727"/>
                    <a:pt x="1289091" y="21725"/>
                  </a:cubicBezTo>
                  <a:lnTo>
                    <a:pt x="1289091" y="703144"/>
                  </a:lnTo>
                  <a:cubicBezTo>
                    <a:pt x="1289091" y="708906"/>
                    <a:pt x="1286802" y="714432"/>
                    <a:pt x="1282728" y="718506"/>
                  </a:cubicBezTo>
                  <a:cubicBezTo>
                    <a:pt x="1278653" y="722580"/>
                    <a:pt x="1273127" y="724869"/>
                    <a:pt x="1267365" y="724869"/>
                  </a:cubicBezTo>
                  <a:lnTo>
                    <a:pt x="21725" y="724869"/>
                  </a:lnTo>
                  <a:cubicBezTo>
                    <a:pt x="9727" y="724869"/>
                    <a:pt x="0" y="715143"/>
                    <a:pt x="0" y="703144"/>
                  </a:cubicBezTo>
                  <a:lnTo>
                    <a:pt x="0" y="21725"/>
                  </a:lnTo>
                  <a:cubicBezTo>
                    <a:pt x="0" y="15964"/>
                    <a:pt x="2289" y="10438"/>
                    <a:pt x="6363" y="6363"/>
                  </a:cubicBezTo>
                  <a:cubicBezTo>
                    <a:pt x="10438" y="2289"/>
                    <a:pt x="15964" y="0"/>
                    <a:pt x="21725" y="0"/>
                  </a:cubicBezTo>
                  <a:close/>
                </a:path>
              </a:pathLst>
            </a:custGeom>
            <a:blipFill>
              <a:blip r:embed="rId4"/>
              <a:stretch>
                <a:fillRect l="-3713" t="0" r="-3713" b="0"/>
              </a:stretch>
            </a:blipFill>
          </p:spPr>
        </p:sp>
      </p:grpSp>
      <p:sp>
        <p:nvSpPr>
          <p:cNvPr name="TextBox 7" id="7"/>
          <p:cNvSpPr txBox="true"/>
          <p:nvPr/>
        </p:nvSpPr>
        <p:spPr>
          <a:xfrm rot="0">
            <a:off x="0" y="5788788"/>
            <a:ext cx="7201971" cy="3469512"/>
          </a:xfrm>
          <a:prstGeom prst="rect">
            <a:avLst/>
          </a:prstGeom>
        </p:spPr>
        <p:txBody>
          <a:bodyPr anchor="t" rtlCol="false" tIns="0" lIns="0" bIns="0" rIns="0">
            <a:spAutoFit/>
          </a:bodyPr>
          <a:lstStyle/>
          <a:p>
            <a:pPr algn="ctr" marL="993143" indent="-496571" lvl="1">
              <a:lnSpc>
                <a:spcPts val="9476"/>
              </a:lnSpc>
              <a:buFont typeface="Arial"/>
              <a:buChar char="•"/>
            </a:pPr>
            <a:r>
              <a:rPr lang="en-US" sz="4600">
                <a:solidFill>
                  <a:srgbClr val="000000"/>
                </a:solidFill>
                <a:latin typeface="Noto Sans Bold"/>
                <a:ea typeface="Noto Sans Bold"/>
                <a:cs typeface="Noto Sans Bold"/>
                <a:sym typeface="Noto Sans Bold"/>
              </a:rPr>
              <a:t>Chi phí thấp</a:t>
            </a:r>
          </a:p>
          <a:p>
            <a:pPr algn="ctr" marL="993143" indent="-496571" lvl="1">
              <a:lnSpc>
                <a:spcPts val="9476"/>
              </a:lnSpc>
              <a:buFont typeface="Arial"/>
              <a:buChar char="•"/>
            </a:pPr>
            <a:r>
              <a:rPr lang="en-US" sz="4600">
                <a:solidFill>
                  <a:srgbClr val="000000"/>
                </a:solidFill>
                <a:latin typeface="Noto Sans Bold"/>
                <a:ea typeface="Noto Sans Bold"/>
                <a:cs typeface="Noto Sans Bold"/>
                <a:sym typeface="Noto Sans Bold"/>
              </a:rPr>
              <a:t>Dễ sử dụng</a:t>
            </a:r>
          </a:p>
          <a:p>
            <a:pPr algn="ctr" marL="993143" indent="-496571" lvl="1">
              <a:lnSpc>
                <a:spcPts val="9476"/>
              </a:lnSpc>
              <a:buFont typeface="Arial"/>
              <a:buChar char="•"/>
            </a:pPr>
            <a:r>
              <a:rPr lang="en-US" sz="4600">
                <a:solidFill>
                  <a:srgbClr val="000000"/>
                </a:solidFill>
                <a:latin typeface="Noto Sans Bold"/>
                <a:ea typeface="Noto Sans Bold"/>
                <a:cs typeface="Noto Sans Bold"/>
                <a:sym typeface="Noto Sans Bold"/>
              </a:rPr>
              <a:t>Cộng đồng hỗ trợ lớn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TextBox 2" id="2"/>
          <p:cNvSpPr txBox="true"/>
          <p:nvPr/>
        </p:nvSpPr>
        <p:spPr>
          <a:xfrm rot="0">
            <a:off x="-652759" y="0"/>
            <a:ext cx="16377319" cy="2743200"/>
          </a:xfrm>
          <a:prstGeom prst="rect">
            <a:avLst/>
          </a:prstGeom>
        </p:spPr>
        <p:txBody>
          <a:bodyPr anchor="t" rtlCol="false" tIns="0" lIns="0" bIns="0" rIns="0">
            <a:spAutoFit/>
          </a:bodyPr>
          <a:lstStyle/>
          <a:p>
            <a:pPr algn="ctr">
              <a:lnSpc>
                <a:spcPts val="10800"/>
              </a:lnSpc>
              <a:spcBef>
                <a:spcPct val="0"/>
              </a:spcBef>
            </a:pPr>
            <a:r>
              <a:rPr lang="en-US" sz="9000">
                <a:solidFill>
                  <a:srgbClr val="000000"/>
                </a:solidFill>
                <a:latin typeface="Baloo"/>
                <a:ea typeface="Baloo"/>
                <a:cs typeface="Baloo"/>
                <a:sym typeface="Baloo"/>
              </a:rPr>
              <a:t>WooCommerce vs. Nền tảng khác</a:t>
            </a:r>
          </a:p>
        </p:txBody>
      </p:sp>
      <p:pic>
        <p:nvPicPr>
          <p:cNvPr name="Picture 3" id="3"/>
          <p:cNvPicPr>
            <a:picLocks noChangeAspect="true"/>
          </p:cNvPicPr>
          <p:nvPr/>
        </p:nvPicPr>
        <p:blipFill>
          <a:blip r:embed="rId2"/>
          <a:srcRect l="0" t="0" r="0" b="0"/>
          <a:stretch>
            <a:fillRect/>
          </a:stretch>
        </p:blipFill>
        <p:spPr>
          <a:xfrm flipH="false" flipV="false" rot="0">
            <a:off x="11498183" y="-712136"/>
            <a:ext cx="13579635" cy="15159210"/>
          </a:xfrm>
          <a:prstGeom prst="rect">
            <a:avLst/>
          </a:prstGeom>
        </p:spPr>
      </p:pic>
      <p:grpSp>
        <p:nvGrpSpPr>
          <p:cNvPr name="Group 4" id="4"/>
          <p:cNvGrpSpPr/>
          <p:nvPr/>
        </p:nvGrpSpPr>
        <p:grpSpPr>
          <a:xfrm rot="0">
            <a:off x="0" y="3447939"/>
            <a:ext cx="9847008" cy="6839061"/>
            <a:chOff x="0" y="0"/>
            <a:chExt cx="1578791" cy="1096520"/>
          </a:xfrm>
        </p:grpSpPr>
        <p:sp>
          <p:nvSpPr>
            <p:cNvPr name="Freeform 5" id="5"/>
            <p:cNvSpPr/>
            <p:nvPr/>
          </p:nvSpPr>
          <p:spPr>
            <a:xfrm flipH="false" flipV="false" rot="0">
              <a:off x="0" y="0"/>
              <a:ext cx="1578791" cy="1096520"/>
            </a:xfrm>
            <a:custGeom>
              <a:avLst/>
              <a:gdLst/>
              <a:ahLst/>
              <a:cxnLst/>
              <a:rect r="r" b="b" t="t" l="l"/>
              <a:pathLst>
                <a:path h="1096520" w="1578791">
                  <a:moveTo>
                    <a:pt x="18083" y="0"/>
                  </a:moveTo>
                  <a:lnTo>
                    <a:pt x="1560707" y="0"/>
                  </a:lnTo>
                  <a:cubicBezTo>
                    <a:pt x="1570695" y="0"/>
                    <a:pt x="1578791" y="8096"/>
                    <a:pt x="1578791" y="18083"/>
                  </a:cubicBezTo>
                  <a:lnTo>
                    <a:pt x="1578791" y="1078437"/>
                  </a:lnTo>
                  <a:cubicBezTo>
                    <a:pt x="1578791" y="1083233"/>
                    <a:pt x="1576885" y="1087833"/>
                    <a:pt x="1573494" y="1091224"/>
                  </a:cubicBezTo>
                  <a:cubicBezTo>
                    <a:pt x="1570103" y="1094615"/>
                    <a:pt x="1565503" y="1096520"/>
                    <a:pt x="1560707" y="1096520"/>
                  </a:cubicBezTo>
                  <a:lnTo>
                    <a:pt x="18083" y="1096520"/>
                  </a:lnTo>
                  <a:cubicBezTo>
                    <a:pt x="13287" y="1096520"/>
                    <a:pt x="8688" y="1094615"/>
                    <a:pt x="5296" y="1091224"/>
                  </a:cubicBezTo>
                  <a:cubicBezTo>
                    <a:pt x="1905" y="1087833"/>
                    <a:pt x="0" y="1083233"/>
                    <a:pt x="0" y="1078437"/>
                  </a:cubicBezTo>
                  <a:lnTo>
                    <a:pt x="0" y="18083"/>
                  </a:lnTo>
                  <a:cubicBezTo>
                    <a:pt x="0" y="13287"/>
                    <a:pt x="1905" y="8688"/>
                    <a:pt x="5296" y="5296"/>
                  </a:cubicBezTo>
                  <a:cubicBezTo>
                    <a:pt x="8688" y="1905"/>
                    <a:pt x="13287" y="0"/>
                    <a:pt x="18083" y="0"/>
                  </a:cubicBezTo>
                  <a:close/>
                </a:path>
              </a:pathLst>
            </a:custGeom>
            <a:blipFill>
              <a:blip r:embed="rId3"/>
              <a:stretch>
                <a:fillRect l="-6430" t="0" r="-6430" b="0"/>
              </a:stretch>
            </a:blipFill>
          </p:spPr>
        </p:sp>
      </p:grpSp>
      <p:sp>
        <p:nvSpPr>
          <p:cNvPr name="TextBox 6" id="6"/>
          <p:cNvSpPr txBox="true"/>
          <p:nvPr/>
        </p:nvSpPr>
        <p:spPr>
          <a:xfrm rot="0">
            <a:off x="12586702" y="2223282"/>
            <a:ext cx="5701298" cy="8010525"/>
          </a:xfrm>
          <a:prstGeom prst="rect">
            <a:avLst/>
          </a:prstGeom>
        </p:spPr>
        <p:txBody>
          <a:bodyPr anchor="t" rtlCol="false" tIns="0" lIns="0" bIns="0" rIns="0">
            <a:spAutoFit/>
          </a:bodyPr>
          <a:lstStyle/>
          <a:p>
            <a:pPr algn="ctr" marL="819504" indent="-409752" lvl="1">
              <a:lnSpc>
                <a:spcPts val="4554"/>
              </a:lnSpc>
              <a:buFont typeface="Arial"/>
              <a:buChar char="•"/>
            </a:pPr>
            <a:r>
              <a:rPr lang="en-US" sz="3795">
                <a:solidFill>
                  <a:srgbClr val="000000"/>
                </a:solidFill>
                <a:latin typeface="Baloo"/>
                <a:ea typeface="Baloo"/>
                <a:cs typeface="Baloo"/>
                <a:sym typeface="Baloo"/>
              </a:rPr>
              <a:t>WooCommerce vs. Shopify</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 EDD</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  WP aCommece</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 Ecwid</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 WP Store</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a:t>
            </a:r>
          </a:p>
          <a:p>
            <a:pPr algn="ctr" marL="819504" indent="-409752" lvl="1">
              <a:lnSpc>
                <a:spcPts val="4554"/>
              </a:lnSpc>
              <a:buFont typeface="Arial"/>
              <a:buChar char="•"/>
            </a:pPr>
            <a:r>
              <a:rPr lang="en-US" sz="3795">
                <a:solidFill>
                  <a:srgbClr val="000000"/>
                </a:solidFill>
                <a:latin typeface="Baloo"/>
                <a:ea typeface="Baloo"/>
                <a:cs typeface="Baloo"/>
                <a:sym typeface="Baloo"/>
              </a:rPr>
              <a:t>MarketPress</a:t>
            </a:r>
          </a:p>
          <a:p>
            <a:pPr algn="ctr" marL="819504" indent="-409752" lvl="1">
              <a:lnSpc>
                <a:spcPts val="4554"/>
              </a:lnSpc>
              <a:buFont typeface="Arial"/>
              <a:buChar char="•"/>
            </a:pPr>
            <a:r>
              <a:rPr lang="en-US" sz="3795">
                <a:solidFill>
                  <a:srgbClr val="000000"/>
                </a:solidFill>
                <a:latin typeface="Baloo"/>
                <a:ea typeface="Baloo"/>
                <a:cs typeface="Baloo"/>
                <a:sym typeface="Baloo"/>
              </a:rPr>
              <a:t>WooCommerce vs cast86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725174" y="2621267"/>
            <a:ext cx="13364531" cy="7665733"/>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93633"/>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C48C43"/>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D8D0B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393633"/>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33954" t="0" r="-33954" b="0"/>
              </a:stretch>
            </a:blipFill>
          </p:spPr>
        </p:sp>
      </p:grpSp>
      <p:grpSp>
        <p:nvGrpSpPr>
          <p:cNvPr name="Group 8" id="8"/>
          <p:cNvGrpSpPr/>
          <p:nvPr/>
        </p:nvGrpSpPr>
        <p:grpSpPr>
          <a:xfrm rot="0">
            <a:off x="0" y="7295541"/>
            <a:ext cx="7280098" cy="1070264"/>
            <a:chOff x="0" y="0"/>
            <a:chExt cx="10792318" cy="1586604"/>
          </a:xfrm>
        </p:grpSpPr>
        <p:sp>
          <p:nvSpPr>
            <p:cNvPr name="Freeform 9" id="9"/>
            <p:cNvSpPr/>
            <p:nvPr/>
          </p:nvSpPr>
          <p:spPr>
            <a:xfrm flipH="false" flipV="false" rot="0">
              <a:off x="0" y="0"/>
              <a:ext cx="10792319" cy="1586604"/>
            </a:xfrm>
            <a:custGeom>
              <a:avLst/>
              <a:gdLst/>
              <a:ahLst/>
              <a:cxnLst/>
              <a:rect r="r" b="b" t="t" l="l"/>
              <a:pathLst>
                <a:path h="1586604" w="10792319">
                  <a:moveTo>
                    <a:pt x="0" y="0"/>
                  </a:moveTo>
                  <a:lnTo>
                    <a:pt x="10792319" y="0"/>
                  </a:lnTo>
                  <a:lnTo>
                    <a:pt x="10792319" y="1586604"/>
                  </a:lnTo>
                  <a:lnTo>
                    <a:pt x="0" y="1586604"/>
                  </a:lnTo>
                  <a:close/>
                </a:path>
              </a:pathLst>
            </a:custGeom>
            <a:solidFill>
              <a:srgbClr val="523E27"/>
            </a:solidFill>
            <a:ln cap="sq">
              <a:noFill/>
              <a:prstDash val="sysDot"/>
              <a:miter/>
            </a:ln>
          </p:spPr>
        </p:sp>
        <p:sp>
          <p:nvSpPr>
            <p:cNvPr name="TextBox 10" id="10"/>
            <p:cNvSpPr txBox="true"/>
            <p:nvPr/>
          </p:nvSpPr>
          <p:spPr>
            <a:xfrm>
              <a:off x="0" y="-38100"/>
              <a:ext cx="10792318" cy="1624704"/>
            </a:xfrm>
            <a:prstGeom prst="rect">
              <a:avLst/>
            </a:prstGeom>
          </p:spPr>
          <p:txBody>
            <a:bodyPr anchor="ctr" rtlCol="false" tIns="254000" lIns="254000" bIns="254000" rIns="254000"/>
            <a:lstStyle/>
            <a:p>
              <a:pPr algn="ctr">
                <a:lnSpc>
                  <a:spcPts val="2100"/>
                </a:lnSpc>
              </a:pPr>
              <a:r>
                <a:rPr lang="en-US" sz="1500">
                  <a:solidFill>
                    <a:srgbClr val="FFFFFF"/>
                  </a:solidFill>
                  <a:latin typeface="Asap"/>
                  <a:ea typeface="Asap"/>
                  <a:cs typeface="Asap"/>
                  <a:sym typeface="Asap"/>
                </a:rPr>
                <a:t>Kéo và thả ảnh hoặc video của bạn! Nhấp vào ảnh hoặc video mẫu và xóa.</a:t>
              </a:r>
            </a:p>
            <a:p>
              <a:pPr algn="ctr">
                <a:lnSpc>
                  <a:spcPts val="2100"/>
                </a:lnSpc>
              </a:pPr>
              <a:r>
                <a:rPr lang="en-US" sz="1500">
                  <a:solidFill>
                    <a:srgbClr val="FFFFFF"/>
                  </a:solidFill>
                  <a:latin typeface="Asap"/>
                  <a:ea typeface="Asap"/>
                  <a:cs typeface="Asap"/>
                  <a:sym typeface="Asap"/>
                </a:rPr>
                <a:t>Chọn mục của bạn từ tab Tải lên, kéo và sau đó thả vào khung!</a:t>
              </a:r>
            </a:p>
          </p:txBody>
        </p:sp>
      </p:grpSp>
      <p:sp>
        <p:nvSpPr>
          <p:cNvPr name="TextBox 11" id="11"/>
          <p:cNvSpPr txBox="true"/>
          <p:nvPr/>
        </p:nvSpPr>
        <p:spPr>
          <a:xfrm rot="0">
            <a:off x="11701391" y="3377418"/>
            <a:ext cx="6106480" cy="4453255"/>
          </a:xfrm>
          <a:prstGeom prst="rect">
            <a:avLst/>
          </a:prstGeom>
        </p:spPr>
        <p:txBody>
          <a:bodyPr anchor="t" rtlCol="false" tIns="0" lIns="0" bIns="0" rIns="0">
            <a:spAutoFit/>
          </a:bodyPr>
          <a:lstStyle/>
          <a:p>
            <a:pPr algn="l">
              <a:lnSpc>
                <a:spcPts val="3920"/>
              </a:lnSpc>
            </a:pPr>
            <a:r>
              <a:rPr lang="en-US" sz="2800">
                <a:solidFill>
                  <a:srgbClr val="393633"/>
                </a:solidFill>
                <a:latin typeface="Asap"/>
                <a:ea typeface="Asap"/>
                <a:cs typeface="Asap"/>
                <a:sym typeface="Asap"/>
              </a:rPr>
              <a:t>Cài đặt WooCommerce:</a:t>
            </a:r>
          </a:p>
          <a:p>
            <a:pPr algn="l" marL="604521" indent="-302261" lvl="1">
              <a:lnSpc>
                <a:spcPts val="3920"/>
              </a:lnSpc>
              <a:buAutoNum type="arabicPeriod" startAt="1"/>
            </a:pPr>
            <a:r>
              <a:rPr lang="en-US" sz="2800">
                <a:solidFill>
                  <a:srgbClr val="393633"/>
                </a:solidFill>
                <a:latin typeface="Asap"/>
                <a:ea typeface="Asap"/>
                <a:cs typeface="Asap"/>
                <a:sym typeface="Asap"/>
              </a:rPr>
              <a:t>1. Kích hoạt Plugin WooCommerce</a:t>
            </a:r>
          </a:p>
          <a:p>
            <a:pPr algn="l" marL="604521" indent="-302261" lvl="1">
              <a:lnSpc>
                <a:spcPts val="3920"/>
              </a:lnSpc>
              <a:buAutoNum type="arabicPeriod" startAt="1"/>
            </a:pPr>
            <a:r>
              <a:rPr lang="en-US" sz="2800">
                <a:solidFill>
                  <a:srgbClr val="393633"/>
                </a:solidFill>
                <a:latin typeface="Asap"/>
                <a:ea typeface="Asap"/>
                <a:cs typeface="Asap"/>
                <a:sym typeface="Asap"/>
              </a:rPr>
              <a:t>Từ trang quản trị website WordPress (Dashboard), tại Plugins -&gt; Add new.</a:t>
            </a:r>
          </a:p>
          <a:p>
            <a:pPr algn="l" marL="604521" indent="-302261" lvl="1">
              <a:lnSpc>
                <a:spcPts val="3920"/>
              </a:lnSpc>
              <a:buAutoNum type="arabicPeriod" startAt="1"/>
            </a:pPr>
            <a:r>
              <a:rPr lang="en-US" sz="2800">
                <a:solidFill>
                  <a:srgbClr val="393633"/>
                </a:solidFill>
                <a:latin typeface="Asap"/>
                <a:ea typeface="Asap"/>
                <a:cs typeface="Asap"/>
                <a:sym typeface="Asap"/>
              </a:rPr>
              <a:t>Tìm kiếm Plugin WooCommerce → Install now → Activate.</a:t>
            </a:r>
          </a:p>
          <a:p>
            <a:pPr algn="l">
              <a:lnSpc>
                <a:spcPts val="3920"/>
              </a:lnSpc>
            </a:pPr>
          </a:p>
          <a:p>
            <a:pPr algn="l">
              <a:lnSpc>
                <a:spcPts val="3920"/>
              </a:lnSpc>
            </a:pPr>
          </a:p>
        </p:txBody>
      </p:sp>
      <p:grpSp>
        <p:nvGrpSpPr>
          <p:cNvPr name="Group 12" id="12"/>
          <p:cNvGrpSpPr/>
          <p:nvPr/>
        </p:nvGrpSpPr>
        <p:grpSpPr>
          <a:xfrm rot="0">
            <a:off x="15860868" y="9772650"/>
            <a:ext cx="2427132" cy="514350"/>
            <a:chOff x="0" y="0"/>
            <a:chExt cx="639245" cy="135467"/>
          </a:xfrm>
        </p:grpSpPr>
        <p:sp>
          <p:nvSpPr>
            <p:cNvPr name="Freeform 13" id="13"/>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4" id="14"/>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Asap"/>
                  <a:ea typeface="Asap"/>
                  <a:cs typeface="Asap"/>
                  <a:sym typeface="Asap"/>
                </a:rPr>
                <a:t>Quay lại Chương trình</a:t>
              </a:r>
            </a:p>
          </p:txBody>
        </p:sp>
      </p:grpSp>
      <p:sp>
        <p:nvSpPr>
          <p:cNvPr name="TextBox 15" id="15"/>
          <p:cNvSpPr txBox="true"/>
          <p:nvPr/>
        </p:nvSpPr>
        <p:spPr>
          <a:xfrm rot="0">
            <a:off x="9922746" y="61109"/>
            <a:ext cx="8613575" cy="2743200"/>
          </a:xfrm>
          <a:prstGeom prst="rect">
            <a:avLst/>
          </a:prstGeom>
        </p:spPr>
        <p:txBody>
          <a:bodyPr anchor="t" rtlCol="false" tIns="0" lIns="0" bIns="0" rIns="0">
            <a:spAutoFit/>
          </a:bodyPr>
          <a:lstStyle/>
          <a:p>
            <a:pPr algn="ctr">
              <a:lnSpc>
                <a:spcPts val="10800"/>
              </a:lnSpc>
              <a:spcBef>
                <a:spcPct val="0"/>
              </a:spcBef>
            </a:pPr>
            <a:r>
              <a:rPr lang="en-US" sz="9000">
                <a:solidFill>
                  <a:srgbClr val="393633"/>
                </a:solidFill>
                <a:latin typeface="Baloo"/>
                <a:ea typeface="Baloo"/>
                <a:cs typeface="Baloo"/>
                <a:sym typeface="Baloo"/>
              </a:rPr>
              <a:t>Demo WooCommerce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8D0BC"/>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88940" y="1256626"/>
            <a:ext cx="15743662" cy="9030374"/>
            <a:chOff x="0" y="0"/>
            <a:chExt cx="7981950" cy="4578350"/>
          </a:xfrm>
        </p:grpSpPr>
        <p:sp>
          <p:nvSpPr>
            <p:cNvPr name="Freeform 3" id="3"/>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393633"/>
            </a:solidFill>
          </p:spPr>
        </p:sp>
        <p:sp>
          <p:nvSpPr>
            <p:cNvPr name="Freeform 4" id="4"/>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C48C43"/>
            </a:solidFill>
          </p:spPr>
        </p:sp>
        <p:sp>
          <p:nvSpPr>
            <p:cNvPr name="Freeform 5" id="5"/>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D8D0BC"/>
            </a:solidFill>
          </p:spPr>
        </p:sp>
        <p:sp>
          <p:nvSpPr>
            <p:cNvPr name="Freeform 6" id="6"/>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393633"/>
            </a:solidFill>
          </p:spPr>
        </p:sp>
        <p:sp>
          <p:nvSpPr>
            <p:cNvPr name="Freeform 7" id="7"/>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2"/>
              <a:stretch>
                <a:fillRect l="-9967" t="0" r="-9967" b="0"/>
              </a:stretch>
            </a:blipFill>
          </p:spPr>
        </p:sp>
      </p:grpSp>
      <p:grpSp>
        <p:nvGrpSpPr>
          <p:cNvPr name="Group 8" id="8"/>
          <p:cNvGrpSpPr/>
          <p:nvPr/>
        </p:nvGrpSpPr>
        <p:grpSpPr>
          <a:xfrm rot="0">
            <a:off x="15860868" y="9772650"/>
            <a:ext cx="2427132" cy="514350"/>
            <a:chOff x="0" y="0"/>
            <a:chExt cx="639245" cy="135467"/>
          </a:xfrm>
        </p:grpSpPr>
        <p:sp>
          <p:nvSpPr>
            <p:cNvPr name="Freeform 9" id="9"/>
            <p:cNvSpPr/>
            <p:nvPr/>
          </p:nvSpPr>
          <p:spPr>
            <a:xfrm flipH="false" flipV="false" rot="0">
              <a:off x="0" y="0"/>
              <a:ext cx="639245" cy="135467"/>
            </a:xfrm>
            <a:custGeom>
              <a:avLst/>
              <a:gdLst/>
              <a:ahLst/>
              <a:cxnLst/>
              <a:rect r="r" b="b" t="t" l="l"/>
              <a:pathLst>
                <a:path h="135467" w="639245">
                  <a:moveTo>
                    <a:pt x="0" y="0"/>
                  </a:moveTo>
                  <a:lnTo>
                    <a:pt x="639245" y="0"/>
                  </a:lnTo>
                  <a:lnTo>
                    <a:pt x="639245" y="135467"/>
                  </a:lnTo>
                  <a:lnTo>
                    <a:pt x="0" y="135467"/>
                  </a:lnTo>
                  <a:close/>
                </a:path>
              </a:pathLst>
            </a:custGeom>
            <a:solidFill>
              <a:srgbClr val="C48C43"/>
            </a:solidFill>
          </p:spPr>
        </p:sp>
        <p:sp>
          <p:nvSpPr>
            <p:cNvPr name="TextBox 10" id="10"/>
            <p:cNvSpPr txBox="true"/>
            <p:nvPr/>
          </p:nvSpPr>
          <p:spPr>
            <a:xfrm>
              <a:off x="0" y="-38100"/>
              <a:ext cx="639245" cy="173567"/>
            </a:xfrm>
            <a:prstGeom prst="rect">
              <a:avLst/>
            </a:prstGeom>
          </p:spPr>
          <p:txBody>
            <a:bodyPr anchor="ctr" rtlCol="false" tIns="50800" lIns="50800" bIns="50800" rIns="50800"/>
            <a:lstStyle/>
            <a:p>
              <a:pPr algn="ctr">
                <a:lnSpc>
                  <a:spcPts val="2100"/>
                </a:lnSpc>
              </a:pPr>
              <a:r>
                <a:rPr lang="en-US" sz="1500">
                  <a:solidFill>
                    <a:srgbClr val="FFFFFF"/>
                  </a:solidFill>
                  <a:latin typeface="Asap"/>
                  <a:ea typeface="Asap"/>
                  <a:cs typeface="Asap"/>
                  <a:sym typeface="Asap"/>
                </a:rPr>
                <a:t>Quay lại Chương trình</a:t>
              </a:r>
            </a:p>
          </p:txBody>
        </p:sp>
      </p:grpSp>
      <p:grpSp>
        <p:nvGrpSpPr>
          <p:cNvPr name="Group 11" id="11"/>
          <p:cNvGrpSpPr/>
          <p:nvPr/>
        </p:nvGrpSpPr>
        <p:grpSpPr>
          <a:xfrm rot="0">
            <a:off x="500626" y="5437993"/>
            <a:ext cx="6378055" cy="3384004"/>
            <a:chOff x="0" y="0"/>
            <a:chExt cx="897441" cy="476155"/>
          </a:xfrm>
        </p:grpSpPr>
        <p:sp>
          <p:nvSpPr>
            <p:cNvPr name="Freeform 12" id="12"/>
            <p:cNvSpPr/>
            <p:nvPr/>
          </p:nvSpPr>
          <p:spPr>
            <a:xfrm flipH="false" flipV="false" rot="0">
              <a:off x="0" y="0"/>
              <a:ext cx="897441" cy="476155"/>
            </a:xfrm>
            <a:custGeom>
              <a:avLst/>
              <a:gdLst/>
              <a:ahLst/>
              <a:cxnLst/>
              <a:rect r="r" b="b" t="t" l="l"/>
              <a:pathLst>
                <a:path h="476155" w="897441">
                  <a:moveTo>
                    <a:pt x="27918" y="0"/>
                  </a:moveTo>
                  <a:lnTo>
                    <a:pt x="869523" y="0"/>
                  </a:lnTo>
                  <a:cubicBezTo>
                    <a:pt x="876927" y="0"/>
                    <a:pt x="884029" y="2941"/>
                    <a:pt x="889264" y="8177"/>
                  </a:cubicBezTo>
                  <a:cubicBezTo>
                    <a:pt x="894500" y="13413"/>
                    <a:pt x="897441" y="20514"/>
                    <a:pt x="897441" y="27918"/>
                  </a:cubicBezTo>
                  <a:lnTo>
                    <a:pt x="897441" y="448237"/>
                  </a:lnTo>
                  <a:cubicBezTo>
                    <a:pt x="897441" y="455641"/>
                    <a:pt x="894500" y="462743"/>
                    <a:pt x="889264" y="467978"/>
                  </a:cubicBezTo>
                  <a:cubicBezTo>
                    <a:pt x="884029" y="473214"/>
                    <a:pt x="876927" y="476155"/>
                    <a:pt x="869523" y="476155"/>
                  </a:cubicBezTo>
                  <a:lnTo>
                    <a:pt x="27918" y="476155"/>
                  </a:lnTo>
                  <a:cubicBezTo>
                    <a:pt x="20514" y="476155"/>
                    <a:pt x="13413" y="473214"/>
                    <a:pt x="8177" y="467978"/>
                  </a:cubicBezTo>
                  <a:cubicBezTo>
                    <a:pt x="2941" y="462743"/>
                    <a:pt x="0" y="455641"/>
                    <a:pt x="0" y="448237"/>
                  </a:cubicBezTo>
                  <a:lnTo>
                    <a:pt x="0" y="27918"/>
                  </a:lnTo>
                  <a:cubicBezTo>
                    <a:pt x="0" y="20514"/>
                    <a:pt x="2941" y="13413"/>
                    <a:pt x="8177" y="8177"/>
                  </a:cubicBezTo>
                  <a:cubicBezTo>
                    <a:pt x="13413" y="2941"/>
                    <a:pt x="20514" y="0"/>
                    <a:pt x="27918" y="0"/>
                  </a:cubicBezTo>
                  <a:close/>
                </a:path>
              </a:pathLst>
            </a:custGeom>
            <a:blipFill>
              <a:blip r:embed="rId3"/>
              <a:stretch>
                <a:fillRect l="-12665" t="0" r="-12665" b="0"/>
              </a:stretch>
            </a:blipFill>
          </p:spPr>
        </p:sp>
      </p:grpSp>
      <p:grpSp>
        <p:nvGrpSpPr>
          <p:cNvPr name="Group 13" id="13"/>
          <p:cNvGrpSpPr/>
          <p:nvPr/>
        </p:nvGrpSpPr>
        <p:grpSpPr>
          <a:xfrm rot="0">
            <a:off x="892207" y="1596173"/>
            <a:ext cx="5986474" cy="3440448"/>
            <a:chOff x="0" y="0"/>
            <a:chExt cx="1414294" cy="812800"/>
          </a:xfrm>
        </p:grpSpPr>
        <p:sp>
          <p:nvSpPr>
            <p:cNvPr name="Freeform 14" id="14"/>
            <p:cNvSpPr/>
            <p:nvPr/>
          </p:nvSpPr>
          <p:spPr>
            <a:xfrm flipH="false" flipV="false" rot="0">
              <a:off x="0" y="0"/>
              <a:ext cx="1414294" cy="812800"/>
            </a:xfrm>
            <a:custGeom>
              <a:avLst/>
              <a:gdLst/>
              <a:ahLst/>
              <a:cxnLst/>
              <a:rect r="r" b="b" t="t" l="l"/>
              <a:pathLst>
                <a:path h="812800" w="1414294">
                  <a:moveTo>
                    <a:pt x="29744" y="0"/>
                  </a:moveTo>
                  <a:lnTo>
                    <a:pt x="1384550" y="0"/>
                  </a:lnTo>
                  <a:cubicBezTo>
                    <a:pt x="1392438" y="0"/>
                    <a:pt x="1400004" y="3134"/>
                    <a:pt x="1405582" y="8712"/>
                  </a:cubicBezTo>
                  <a:cubicBezTo>
                    <a:pt x="1411160" y="14290"/>
                    <a:pt x="1414294" y="21856"/>
                    <a:pt x="1414294" y="29744"/>
                  </a:cubicBezTo>
                  <a:lnTo>
                    <a:pt x="1414294" y="783056"/>
                  </a:lnTo>
                  <a:cubicBezTo>
                    <a:pt x="1414294" y="790944"/>
                    <a:pt x="1411160" y="798510"/>
                    <a:pt x="1405582" y="804088"/>
                  </a:cubicBezTo>
                  <a:cubicBezTo>
                    <a:pt x="1400004" y="809666"/>
                    <a:pt x="1392438" y="812800"/>
                    <a:pt x="1384550" y="812800"/>
                  </a:cubicBezTo>
                  <a:lnTo>
                    <a:pt x="29744" y="812800"/>
                  </a:lnTo>
                  <a:cubicBezTo>
                    <a:pt x="21856" y="812800"/>
                    <a:pt x="14290" y="809666"/>
                    <a:pt x="8712" y="804088"/>
                  </a:cubicBezTo>
                  <a:cubicBezTo>
                    <a:pt x="3134" y="798510"/>
                    <a:pt x="0" y="790944"/>
                    <a:pt x="0" y="783056"/>
                  </a:cubicBezTo>
                  <a:lnTo>
                    <a:pt x="0" y="29744"/>
                  </a:lnTo>
                  <a:cubicBezTo>
                    <a:pt x="0" y="21856"/>
                    <a:pt x="3134" y="14290"/>
                    <a:pt x="8712" y="8712"/>
                  </a:cubicBezTo>
                  <a:cubicBezTo>
                    <a:pt x="14290" y="3134"/>
                    <a:pt x="21856" y="0"/>
                    <a:pt x="29744" y="0"/>
                  </a:cubicBezTo>
                  <a:close/>
                </a:path>
              </a:pathLst>
            </a:custGeom>
            <a:blipFill>
              <a:blip r:embed="rId4"/>
              <a:stretch>
                <a:fillRect l="0" t="-9319" r="0" b="-9319"/>
              </a:stretch>
            </a:blipFill>
          </p:spPr>
        </p:sp>
      </p:grpSp>
      <p:grpSp>
        <p:nvGrpSpPr>
          <p:cNvPr name="Group 15" id="15"/>
          <p:cNvGrpSpPr/>
          <p:nvPr/>
        </p:nvGrpSpPr>
        <p:grpSpPr>
          <a:xfrm rot="0">
            <a:off x="6466545" y="4804890"/>
            <a:ext cx="6094714" cy="4650209"/>
            <a:chOff x="0" y="0"/>
            <a:chExt cx="812800" cy="620159"/>
          </a:xfrm>
        </p:grpSpPr>
        <p:sp>
          <p:nvSpPr>
            <p:cNvPr name="Freeform 16" id="16"/>
            <p:cNvSpPr/>
            <p:nvPr/>
          </p:nvSpPr>
          <p:spPr>
            <a:xfrm flipH="false" flipV="false" rot="0">
              <a:off x="0" y="0"/>
              <a:ext cx="812800" cy="620159"/>
            </a:xfrm>
            <a:custGeom>
              <a:avLst/>
              <a:gdLst/>
              <a:ahLst/>
              <a:cxnLst/>
              <a:rect r="r" b="b" t="t" l="l"/>
              <a:pathLst>
                <a:path h="620159" w="812800">
                  <a:moveTo>
                    <a:pt x="29216" y="0"/>
                  </a:moveTo>
                  <a:lnTo>
                    <a:pt x="783584" y="0"/>
                  </a:lnTo>
                  <a:cubicBezTo>
                    <a:pt x="791332" y="0"/>
                    <a:pt x="798764" y="3078"/>
                    <a:pt x="804243" y="8557"/>
                  </a:cubicBezTo>
                  <a:cubicBezTo>
                    <a:pt x="809722" y="14036"/>
                    <a:pt x="812800" y="21468"/>
                    <a:pt x="812800" y="29216"/>
                  </a:cubicBezTo>
                  <a:lnTo>
                    <a:pt x="812800" y="590943"/>
                  </a:lnTo>
                  <a:cubicBezTo>
                    <a:pt x="812800" y="607078"/>
                    <a:pt x="799719" y="620159"/>
                    <a:pt x="783584" y="620159"/>
                  </a:cubicBezTo>
                  <a:lnTo>
                    <a:pt x="29216" y="620159"/>
                  </a:lnTo>
                  <a:cubicBezTo>
                    <a:pt x="21468" y="620159"/>
                    <a:pt x="14036" y="617081"/>
                    <a:pt x="8557" y="611602"/>
                  </a:cubicBezTo>
                  <a:cubicBezTo>
                    <a:pt x="3078" y="606122"/>
                    <a:pt x="0" y="598691"/>
                    <a:pt x="0" y="590943"/>
                  </a:cubicBezTo>
                  <a:lnTo>
                    <a:pt x="0" y="29216"/>
                  </a:lnTo>
                  <a:cubicBezTo>
                    <a:pt x="0" y="21468"/>
                    <a:pt x="3078" y="14036"/>
                    <a:pt x="8557" y="8557"/>
                  </a:cubicBezTo>
                  <a:cubicBezTo>
                    <a:pt x="14036" y="3078"/>
                    <a:pt x="21468" y="0"/>
                    <a:pt x="29216" y="0"/>
                  </a:cubicBezTo>
                  <a:close/>
                </a:path>
              </a:pathLst>
            </a:custGeom>
            <a:blipFill>
              <a:blip r:embed="rId5"/>
              <a:stretch>
                <a:fillRect l="-14165" t="0" r="-14165" b="0"/>
              </a:stretch>
            </a:blipFill>
          </p:spPr>
        </p:sp>
      </p:grpSp>
      <p:grpSp>
        <p:nvGrpSpPr>
          <p:cNvPr name="Group 17" id="17"/>
          <p:cNvGrpSpPr/>
          <p:nvPr/>
        </p:nvGrpSpPr>
        <p:grpSpPr>
          <a:xfrm rot="0">
            <a:off x="6878681" y="1194801"/>
            <a:ext cx="5038779" cy="4243192"/>
            <a:chOff x="0" y="0"/>
            <a:chExt cx="965198" cy="812800"/>
          </a:xfrm>
        </p:grpSpPr>
        <p:sp>
          <p:nvSpPr>
            <p:cNvPr name="Freeform 18" id="18"/>
            <p:cNvSpPr/>
            <p:nvPr/>
          </p:nvSpPr>
          <p:spPr>
            <a:xfrm flipH="false" flipV="false" rot="0">
              <a:off x="0" y="0"/>
              <a:ext cx="965198" cy="812800"/>
            </a:xfrm>
            <a:custGeom>
              <a:avLst/>
              <a:gdLst/>
              <a:ahLst/>
              <a:cxnLst/>
              <a:rect r="r" b="b" t="t" l="l"/>
              <a:pathLst>
                <a:path h="812800" w="965198">
                  <a:moveTo>
                    <a:pt x="35339" y="0"/>
                  </a:moveTo>
                  <a:lnTo>
                    <a:pt x="929859" y="0"/>
                  </a:lnTo>
                  <a:cubicBezTo>
                    <a:pt x="949376" y="0"/>
                    <a:pt x="965198" y="15822"/>
                    <a:pt x="965198" y="35339"/>
                  </a:cubicBezTo>
                  <a:lnTo>
                    <a:pt x="965198" y="777461"/>
                  </a:lnTo>
                  <a:cubicBezTo>
                    <a:pt x="965198" y="786834"/>
                    <a:pt x="961475" y="795822"/>
                    <a:pt x="954847" y="802450"/>
                  </a:cubicBezTo>
                  <a:cubicBezTo>
                    <a:pt x="948220" y="809077"/>
                    <a:pt x="939232" y="812800"/>
                    <a:pt x="929859" y="812800"/>
                  </a:cubicBezTo>
                  <a:lnTo>
                    <a:pt x="35339" y="812800"/>
                  </a:lnTo>
                  <a:cubicBezTo>
                    <a:pt x="25966" y="812800"/>
                    <a:pt x="16978" y="809077"/>
                    <a:pt x="10350" y="802450"/>
                  </a:cubicBezTo>
                  <a:cubicBezTo>
                    <a:pt x="3723" y="795822"/>
                    <a:pt x="0" y="786834"/>
                    <a:pt x="0" y="777461"/>
                  </a:cubicBezTo>
                  <a:lnTo>
                    <a:pt x="0" y="35339"/>
                  </a:lnTo>
                  <a:cubicBezTo>
                    <a:pt x="0" y="25966"/>
                    <a:pt x="3723" y="16978"/>
                    <a:pt x="10350" y="10350"/>
                  </a:cubicBezTo>
                  <a:cubicBezTo>
                    <a:pt x="16978" y="3723"/>
                    <a:pt x="25966" y="0"/>
                    <a:pt x="35339" y="0"/>
                  </a:cubicBezTo>
                  <a:close/>
                </a:path>
              </a:pathLst>
            </a:custGeom>
            <a:blipFill>
              <a:blip r:embed="rId6"/>
              <a:stretch>
                <a:fillRect l="0" t="-414" r="0" b="-414"/>
              </a:stretch>
            </a:blipFill>
          </p:spPr>
        </p:sp>
      </p:grpSp>
      <p:sp>
        <p:nvSpPr>
          <p:cNvPr name="TextBox 19" id="19"/>
          <p:cNvSpPr txBox="true"/>
          <p:nvPr/>
        </p:nvSpPr>
        <p:spPr>
          <a:xfrm rot="0">
            <a:off x="13170832" y="1752364"/>
            <a:ext cx="4853108" cy="7425055"/>
          </a:xfrm>
          <a:prstGeom prst="rect">
            <a:avLst/>
          </a:prstGeom>
        </p:spPr>
        <p:txBody>
          <a:bodyPr anchor="t" rtlCol="false" tIns="0" lIns="0" bIns="0" rIns="0">
            <a:spAutoFit/>
          </a:bodyPr>
          <a:lstStyle/>
          <a:p>
            <a:pPr algn="l">
              <a:lnSpc>
                <a:spcPts val="3920"/>
              </a:lnSpc>
            </a:pPr>
            <a:r>
              <a:rPr lang="en-US" sz="2800">
                <a:solidFill>
                  <a:srgbClr val="393633"/>
                </a:solidFill>
                <a:latin typeface="Asap"/>
                <a:ea typeface="Asap"/>
                <a:cs typeface="Asap"/>
                <a:sym typeface="Asap"/>
              </a:rPr>
              <a:t>Cài đặt WordPress:</a:t>
            </a:r>
          </a:p>
          <a:p>
            <a:pPr algn="l" marL="604521" indent="-302261" lvl="1">
              <a:lnSpc>
                <a:spcPts val="3920"/>
              </a:lnSpc>
              <a:buAutoNum type="arabicPeriod" startAt="1"/>
            </a:pPr>
            <a:r>
              <a:rPr lang="en-US" sz="2800">
                <a:solidFill>
                  <a:srgbClr val="393633"/>
                </a:solidFill>
                <a:latin typeface="Asap"/>
                <a:ea typeface="Asap"/>
                <a:cs typeface="Asap"/>
                <a:sym typeface="Asap"/>
              </a:rPr>
              <a:t>Bước 1. Tải mã nguồn từ website WordPress.org. Trước tiên, để cài đặt wordpress, bạn hãy tải phiên bản mới nhất của mã nguồn WordPress.</a:t>
            </a:r>
          </a:p>
          <a:p>
            <a:pPr algn="l" marL="604521" indent="-302261" lvl="1">
              <a:lnSpc>
                <a:spcPts val="3920"/>
              </a:lnSpc>
              <a:buAutoNum type="arabicPeriod" startAt="1"/>
            </a:pPr>
            <a:r>
              <a:rPr lang="en-US" sz="2800">
                <a:solidFill>
                  <a:srgbClr val="393633"/>
                </a:solidFill>
                <a:latin typeface="Asap"/>
                <a:ea typeface="Asap"/>
                <a:cs typeface="Asap"/>
                <a:sym typeface="Asap"/>
              </a:rPr>
              <a:t>Bước 2. Copy mã nguồn WordPress vào Localhost. ...</a:t>
            </a:r>
          </a:p>
          <a:p>
            <a:pPr algn="l" marL="604521" indent="-302261" lvl="1">
              <a:lnSpc>
                <a:spcPts val="3920"/>
              </a:lnSpc>
              <a:buAutoNum type="arabicPeriod" startAt="1"/>
            </a:pPr>
            <a:r>
              <a:rPr lang="en-US" sz="2800">
                <a:solidFill>
                  <a:srgbClr val="393633"/>
                </a:solidFill>
                <a:latin typeface="Asap"/>
                <a:ea typeface="Asap"/>
                <a:cs typeface="Asap"/>
                <a:sym typeface="Asap"/>
              </a:rPr>
              <a:t>Bước 3. Tạo mới một database. ...</a:t>
            </a:r>
          </a:p>
          <a:p>
            <a:pPr algn="l" marL="604521" indent="-302261" lvl="1">
              <a:lnSpc>
                <a:spcPts val="3920"/>
              </a:lnSpc>
              <a:buAutoNum type="arabicPeriod" startAt="1"/>
            </a:pPr>
            <a:r>
              <a:rPr lang="en-US" sz="2800">
                <a:solidFill>
                  <a:srgbClr val="393633"/>
                </a:solidFill>
                <a:latin typeface="Asap"/>
                <a:ea typeface="Asap"/>
                <a:cs typeface="Asap"/>
                <a:sym typeface="Asap"/>
              </a:rPr>
              <a:t>Bước 4. Chạy website để cài đặt.</a:t>
            </a:r>
          </a:p>
          <a:p>
            <a:pPr algn="l">
              <a:lnSpc>
                <a:spcPts val="3920"/>
              </a:lnSpc>
            </a:pPr>
          </a:p>
        </p:txBody>
      </p:sp>
      <p:sp>
        <p:nvSpPr>
          <p:cNvPr name="TextBox 20" id="20"/>
          <p:cNvSpPr txBox="true"/>
          <p:nvPr/>
        </p:nvSpPr>
        <p:spPr>
          <a:xfrm rot="0">
            <a:off x="6079849" y="0"/>
            <a:ext cx="12208151" cy="1371600"/>
          </a:xfrm>
          <a:prstGeom prst="rect">
            <a:avLst/>
          </a:prstGeom>
        </p:spPr>
        <p:txBody>
          <a:bodyPr anchor="t" rtlCol="false" tIns="0" lIns="0" bIns="0" rIns="0">
            <a:spAutoFit/>
          </a:bodyPr>
          <a:lstStyle/>
          <a:p>
            <a:pPr algn="ctr">
              <a:lnSpc>
                <a:spcPts val="10800"/>
              </a:lnSpc>
              <a:spcBef>
                <a:spcPct val="0"/>
              </a:spcBef>
            </a:pPr>
            <a:r>
              <a:rPr lang="en-US" sz="9000">
                <a:solidFill>
                  <a:srgbClr val="393633"/>
                </a:solidFill>
                <a:latin typeface="Baloo"/>
                <a:ea typeface="Baloo"/>
                <a:cs typeface="Baloo"/>
                <a:sym typeface="Baloo"/>
              </a:rPr>
              <a:t>Demo WooCommerce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DAGOeAV57pU</dc:identifier>
  <dcterms:modified xsi:type="dcterms:W3CDTF">2011-08-01T06:04:30Z</dcterms:modified>
  <cp:revision>1</cp:revision>
  <dc:title>Tím và Xanh lá Hoạt hình Trừu tượng Họa tiết Dự án Nhóm Bản thuyết trình Giáo dục</dc:title>
</cp:coreProperties>
</file>